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charts/chart39.xml" ContentType="application/vnd.openxmlformats-officedocument.drawingml.char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charts/chart46.xml" ContentType="application/vnd.openxmlformats-officedocument.drawingml.char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notesSlides/notesSlide27.xml" ContentType="application/vnd.openxmlformats-officedocument.presentationml.notesSlide+xml"/>
  <Override PartName="/ppt/charts/chart35.xml" ContentType="application/vnd.openxmlformats-officedocument.drawingml.chart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notesSlides/notesSlide16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42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charts/chart31.xml" ContentType="application/vnd.openxmlformats-officedocument.drawingml.chart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charts/chart7.xml" ContentType="application/vnd.openxmlformats-officedocument.drawingml.chart+xml"/>
  <Override PartName="/ppt/notesSlides/notesSlide12.xml" ContentType="application/vnd.openxmlformats-officedocument.presentationml.notesSlide+xml"/>
  <Override PartName="/ppt/charts/chart20.xml" ContentType="application/vnd.openxmlformats-officedocument.drawingml.chart+xml"/>
  <Override PartName="/ppt/notesSlides/notesSlide30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charts/chart29.xml" ContentType="application/vnd.openxmlformats-officedocument.drawingml.chart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notesSlides/notesSlide39.xml" ContentType="application/vnd.openxmlformats-officedocument.presentationml.notesSlide+xml"/>
  <Override PartName="/ppt/charts/chart36.xml" ContentType="application/vnd.openxmlformats-officedocument.drawingml.chart+xml"/>
  <Override PartName="/ppt/charts/chart47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5.xml" ContentType="application/vnd.openxmlformats-officedocument.drawingml.chart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charts/chart14.xml" ContentType="application/vnd.openxmlformats-officedocument.drawingml.chart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charts/chart32.xml" ContentType="application/vnd.openxmlformats-officedocument.drawingml.chart+xml"/>
  <Override PartName="/ppt/charts/chart43.xml" ContentType="application/vnd.openxmlformats-officedocument.drawingml.chart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charts/chart8.xml" ContentType="application/vnd.openxmlformats-officedocument.drawingml.chart+xml"/>
  <Override PartName="/ppt/notesSlides/notesSlide13.xml" ContentType="application/vnd.openxmlformats-officedocument.presentationml.notesSlide+xml"/>
  <Override PartName="/ppt/charts/chart21.xml" ContentType="application/vnd.openxmlformats-officedocument.drawingml.chart+xml"/>
  <Override PartName="/ppt/notesSlides/notesSlide42.xml" ContentType="application/vnd.openxmlformats-officedocument.presentationml.notesSlide+xml"/>
  <Override PartName="/ppt/charts/chart50.xml" ContentType="application/vnd.openxmlformats-officedocument.drawingml.char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charts/chart10.xml" ContentType="application/vnd.openxmlformats-officedocument.drawingml.chart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charts/chart4.xml" ContentType="application/vnd.openxmlformats-officedocument.drawingml.chart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charts/chart48.xml" ContentType="application/vnd.openxmlformats-officedocument.drawingml.char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  <Override PartName="/ppt/notesSlides/notesSlide29.xml" ContentType="application/vnd.openxmlformats-officedocument.presentationml.notesSlide+xml"/>
  <Override PartName="/ppt/charts/chart37.xml" ContentType="application/vnd.openxmlformats-officedocument.drawingml.chart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44.xml" ContentType="application/vnd.openxmlformats-officedocument.drawingml.chart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charts/chart15.xml" ContentType="application/vnd.openxmlformats-officedocument.drawingml.chart+xml"/>
  <Override PartName="/ppt/notesSlides/notesSlide25.xml" ContentType="application/vnd.openxmlformats-officedocument.presentationml.notesSlide+xml"/>
  <Override PartName="/ppt/charts/chart33.xml" ContentType="application/vnd.openxmlformats-officedocument.drawingml.chart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charts/chart51.xml" ContentType="application/vnd.openxmlformats-officedocument.drawingml.char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notesSlides/notesSlide14.xml" ContentType="application/vnd.openxmlformats-officedocument.presentationml.notesSlide+xml"/>
  <Override PartName="/ppt/charts/chart22.xml" ContentType="application/vnd.openxmlformats-officedocument.drawingml.chart+xml"/>
  <Override PartName="/ppt/notesSlides/notesSlide32.xml" ContentType="application/vnd.openxmlformats-officedocument.presentationml.notesSlide+xml"/>
  <Override PartName="/ppt/charts/chart40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notesSlides/notesSlide1.xml" ContentType="application/vnd.openxmlformats-officedocument.presentationml.notesSlide+xml"/>
  <Override PartName="/ppt/charts/chart4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charts/chart27.xml" ContentType="application/vnd.openxmlformats-officedocument.drawingml.chart+xml"/>
  <Override PartName="/ppt/charts/chart38.xml" ContentType="application/vnd.openxmlformats-officedocument.drawingml.chart+xml"/>
  <Override PartName="/ppt/notesSlides/notesSlide48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charts/chart16.xml" ContentType="application/vnd.openxmlformats-officedocument.drawingml.chart+xml"/>
  <Override PartName="/ppt/notesSlides/notesSlide37.xml" ContentType="application/vnd.openxmlformats-officedocument.presentationml.notesSlide+xml"/>
  <Override PartName="/ppt/charts/chart34.xml" ContentType="application/vnd.openxmlformats-officedocument.drawingml.chart+xml"/>
  <Override PartName="/ppt/charts/chart45.xml" ContentType="application/vnd.openxmlformats-officedocument.drawingml.chart+xml"/>
  <Override PartName="/ppt/notesSlides/notesSlide55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charts/chart23.xml" ContentType="application/vnd.openxmlformats-officedocument.drawingml.chart+xml"/>
  <Override PartName="/ppt/notesSlides/notesSlide44.xml" ContentType="application/vnd.openxmlformats-officedocument.presentationml.notesSlide+xml"/>
  <Override PartName="/ppt/charts/chart52.xml" ContentType="application/vnd.openxmlformats-officedocument.drawingml.chart+xml"/>
  <Override PartName="/ppt/slides/slide20.xml" ContentType="application/vnd.openxmlformats-officedocument.presentationml.slide+xml"/>
  <Override PartName="/ppt/charts/chart12.xml" ContentType="application/vnd.openxmlformats-officedocument.drawingml.chart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30.xml" ContentType="application/vnd.openxmlformats-officedocument.drawingml.chart+xml"/>
  <Override PartName="/ppt/charts/chart41.xml" ContentType="application/vnd.openxmlformats-officedocument.drawingml.chart+xml"/>
  <Override PartName="/ppt/notesSlides/notesSlide51.xml" ContentType="application/vnd.openxmlformats-officedocument.presentationml.notesSlide+xml"/>
  <Override PartName="/ppt/charts/chart6.xml" ContentType="application/vnd.openxmlformats-officedocument.drawingml.chart+xml"/>
  <Override PartName="/ppt/notesSlides/notesSlide1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charts/chart2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58"/>
  </p:notesMasterIdLst>
  <p:handoutMasterIdLst>
    <p:handoutMasterId r:id="rId59"/>
  </p:handoutMasterIdLst>
  <p:sldIdLst>
    <p:sldId id="256" r:id="rId2"/>
    <p:sldId id="273" r:id="rId3"/>
    <p:sldId id="257" r:id="rId4"/>
    <p:sldId id="271" r:id="rId5"/>
    <p:sldId id="258" r:id="rId6"/>
    <p:sldId id="270" r:id="rId7"/>
    <p:sldId id="26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9" r:id="rId18"/>
    <p:sldId id="297" r:id="rId19"/>
    <p:sldId id="298" r:id="rId20"/>
    <p:sldId id="299" r:id="rId21"/>
    <p:sldId id="301" r:id="rId22"/>
    <p:sldId id="302" r:id="rId23"/>
    <p:sldId id="303" r:id="rId24"/>
    <p:sldId id="300" r:id="rId25"/>
    <p:sldId id="272" r:id="rId26"/>
    <p:sldId id="274" r:id="rId27"/>
    <p:sldId id="275" r:id="rId28"/>
    <p:sldId id="276" r:id="rId29"/>
    <p:sldId id="277" r:id="rId30"/>
    <p:sldId id="278" r:id="rId31"/>
    <p:sldId id="279" r:id="rId32"/>
    <p:sldId id="280" r:id="rId33"/>
    <p:sldId id="304" r:id="rId34"/>
    <p:sldId id="305" r:id="rId35"/>
    <p:sldId id="307" r:id="rId36"/>
    <p:sldId id="308" r:id="rId37"/>
    <p:sldId id="309" r:id="rId38"/>
    <p:sldId id="310" r:id="rId39"/>
    <p:sldId id="311" r:id="rId40"/>
    <p:sldId id="312" r:id="rId41"/>
    <p:sldId id="281" r:id="rId42"/>
    <p:sldId id="282" r:id="rId43"/>
    <p:sldId id="283" r:id="rId44"/>
    <p:sldId id="284" r:id="rId45"/>
    <p:sldId id="287" r:id="rId46"/>
    <p:sldId id="288" r:id="rId47"/>
    <p:sldId id="289" r:id="rId48"/>
    <p:sldId id="285" r:id="rId49"/>
    <p:sldId id="286" r:id="rId50"/>
    <p:sldId id="290" r:id="rId51"/>
    <p:sldId id="291" r:id="rId52"/>
    <p:sldId id="292" r:id="rId53"/>
    <p:sldId id="293" r:id="rId54"/>
    <p:sldId id="294" r:id="rId55"/>
    <p:sldId id="296" r:id="rId56"/>
    <p:sldId id="295" r:id="rId57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6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JH1\SIS\IRPO%20Working%20databases\Enrollment%20Trends\enrollment%20Trends%2020043%20-%2020103\enrollmentTrends20043-20103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G:\JH1\SIS\IRPO%20Working%20databases\Enrollment%20Trends\enrollment%20Trends%2020043%20-%2020103\enrollmentTrends20043-20103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JH1\SIS\IRPO%20Working%20databases\Enrollment%20Trends\enrollment%20Trends%2020043%20-%2020103\enrollmentTrends20043-20103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JH1\SIS\IRPO%20Working%20databases\Enrollment%20Trends\enrollment%20Trends%2020043%20-%2020103\enrollmentTrends20043-20103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JH1\SIS\IRPO%20Working%20databases\Enrollment%20Trends\enrollment%20Trends%2020043%20-%2020103\enrollmentTrends20043-20103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JH1\President's%20Retreat\President's%20retreat%202010\Presentations\Contition%20of%20the%20College\enrollmentTrends20043-20103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G:\JH1\President's%20Retreat\President's%20retreat%202010\Presentations\Contition%20of%20the%20College\enrollmentTrends20043-20103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G:\JH1\President's%20Retreat\President's%20retreat%202010\Presentations\Contition%20of%20the%20College\Graduates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G:\JH1\President's%20Retreat\President's%20retreat%202010\Presentations\Contition%20of%20the%20College\Graduate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JH1\President's%20Retreat\President's%20retreat%202010\Presentations\Contition%20of%20the%20College\enrollmentTrends20043-20103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G:\JH1\President's%20Retreat\President's%20retreat%202010\Presentations\Contition%20of%20the%20College\Graduates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JH1\President's%20Retreat\President's%20retreat%202010\Presentations\Contition%20of%20the%20College\Graduates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JH1\President's%20Retreat\President's%20retreat%202010\Presentations\Contition%20of%20the%20College\Fall%202009%20student%20achievement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JH1\President's%20Retreat\President's%20retreat%202010\Presentations\Contition%20of%20the%20College\Fall%202009%20student%20achievement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JH1\President's%20Retreat\President's%20retreat%202010\Presentations\Contition%20of%20the%20College\Fall%202009%20enrollment%20summary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G:\JH1\President's%20Retreat\President's%20retreat%202010\Presentations\Contition%20of%20the%20College\Fall%202009%20student%20achievement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G:\JH1\President's%20Retreat\President's%20retreat%202010\Presentations\Contition%20of%20the%20College\Fall%202009%20student%20achievement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G:\JH1\President's%20Retreat\President's%20retreat%202010\Presentations\Contition%20of%20the%20College\Fall%202009%20student%20achievement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K:\JH1\President's%20Retreat\President's%20retreat%202010\Presentations\Contition%20of%20the%20College\grad20093-2010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K:\JH1\President's%20Retreat\President's%20retreat%202010\Presentations\Contition%20of%20the%20College\grad20093-2010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JH1\SIS\IRPO%20Working%20databases\Enrollment%20Trends\enrollment%20Trends%2020043%20-%2020103\enrollmentTrends20043-20103.xlsx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K:\JH1\President's%20Retreat\President's%20retreat%202010\Presentations\Contition%20of%20the%20College\grad20093-2010.xlsx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K:\JH1\President's%20Retreat\President's%20retreat%202010\Presentations\Contition%20of%20the%20College\grad20093-2010.xlsx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K:\JH1\President's%20Retreat\President's%20retreat%202010\Presentations\Contition%20of%20the%20College\grad20093-2010.xlsx" TargetMode="Externa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oleObject" Target="file:///K:\JH1\President's%20Retreat\President's%20retreat%202010\Presentations\Contition%20of%20the%20College\grad20093-2010.xlsx" TargetMode="External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file:///K:\JH1\President's%20Retreat\President's%20retreat%202010\Presentations\Contition%20of%20the%20College\grad20093-2010.xlsx" TargetMode="External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oleObject" Target="file:///K:\JH1\President's%20Retreat\President's%20retreat%202010\Presentations\Contition%20of%20the%20College\grad20093-2010.xlsx" TargetMode="External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oleObject" Target="file:///G:\JH1\President's%20Retreat\President's%20retreat%202010\Presentations\Contition%20of%20the%20College\Enrollment%2020103.xlsx" TargetMode="External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oleObject" Target="file:///G:\JH1\President's%20Retreat\President's%20retreat%202010\Presentations\Contition%20of%20the%20College\Enrollment%2020103.xlsx" TargetMode="External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oleObject" Target="file:///G:\JH1\President's%20Retreat\President's%20retreat%202010\Presentations\Contition%20of%20the%20College\Enrollment%2020103.xlsx" TargetMode="External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oleObject" Target="file:///G:\JH1\President's%20Retreat\President's%20retreat%202010\Presentations\Contition%20of%20the%20College\Enrollment%202010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JH1\President's%20Retreat\President's%20retreat%202010\Presentations\Contition%20of%20the%20College\enrollmentTrends20043-20103.xlsx" TargetMode="External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oleObject" Target="file:///G:\JH1\President's%20Retreat\President's%20retreat%202010\Presentations\Contition%20of%20the%20College\Enrollment%2020103.xlsx" TargetMode="External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JH1\President's%20Retreat\President's%20retreat%202010\Presentations\Contition%20of%20the%20College\Enrollment%2020103.xlsx" TargetMode="External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JH1\President's%20Retreat\President's%20retreat%202010\Presentations\Contition%20of%20the%20College\Enrollment%2020103.xlsx" TargetMode="External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JH1\President's%20Retreat\President's%20retreat%202010\Presentations\Contition%20of%20the%20College\Enrollment%2020103%20(version%201)2.xlsx" TargetMode="External"/></Relationships>
</file>

<file path=ppt/charts/_rels/chart4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JH1\President's%20Retreat\President's%20retreat%202010\Presentations\Contition%20of%20the%20College\Enrollment%2020103%20(version%201)2.xlsx" TargetMode="External"/></Relationships>
</file>

<file path=ppt/charts/_rels/chart45.xml.rels><?xml version="1.0" encoding="UTF-8" standalone="yes"?>
<Relationships xmlns="http://schemas.openxmlformats.org/package/2006/relationships"><Relationship Id="rId1" Type="http://schemas.openxmlformats.org/officeDocument/2006/relationships/oleObject" Target="file:///G:\JH1\President's%20Retreat\President's%20retreat%202010\Presentations\Contition%20of%20the%20College\Enrollment%2020103%20(version%201)2.xlsx" TargetMode="External"/></Relationships>
</file>

<file path=ppt/charts/_rels/chart46.xml.rels><?xml version="1.0" encoding="UTF-8" standalone="yes"?>
<Relationships xmlns="http://schemas.openxmlformats.org/package/2006/relationships"><Relationship Id="rId1" Type="http://schemas.openxmlformats.org/officeDocument/2006/relationships/oleObject" Target="file:///G:\JH1\President's%20Retreat\President's%20retreat%202010\Presentations\Contition%20of%20the%20College\Enrollment%2020103%20(version%201)2.xlsx" TargetMode="External"/></Relationships>
</file>

<file path=ppt/charts/_rels/chart47.xml.rels><?xml version="1.0" encoding="UTF-8" standalone="yes"?>
<Relationships xmlns="http://schemas.openxmlformats.org/package/2006/relationships"><Relationship Id="rId1" Type="http://schemas.openxmlformats.org/officeDocument/2006/relationships/oleObject" Target="file:///G:\JH1\President's%20Retreat\President's%20retreat%202010\Presentations\Contition%20of%20the%20College\Enrollment%2020103%20(version%201)2.xlsx" TargetMode="External"/></Relationships>
</file>

<file path=ppt/charts/_rels/chart48.xml.rels><?xml version="1.0" encoding="UTF-8" standalone="yes"?>
<Relationships xmlns="http://schemas.openxmlformats.org/package/2006/relationships"><Relationship Id="rId1" Type="http://schemas.openxmlformats.org/officeDocument/2006/relationships/oleObject" Target="file:///G:\JH1\President's%20Retreat\President's%20retreat%202010\Presentations\Contition%20of%20the%20College\Enrollment%2020103%20(version%201)2.xlsx" TargetMode="External"/></Relationships>
</file>

<file path=ppt/charts/_rels/chart49.xml.rels><?xml version="1.0" encoding="UTF-8" standalone="yes"?>
<Relationships xmlns="http://schemas.openxmlformats.org/package/2006/relationships"><Relationship Id="rId1" Type="http://schemas.openxmlformats.org/officeDocument/2006/relationships/oleObject" Target="file:///G:\JH1\President's%20Retreat\President's%20retreat%202010\Presentations\Contition%20of%20the%20College\Enrollment%2020103%20(version%201)2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G:\JH1\President's%20Retreat\President's%20retreat%202010\Presentations\Contition%20of%20the%20College\enrollmentTrends20043-20103.xlsx" TargetMode="External"/></Relationships>
</file>

<file path=ppt/charts/_rels/chart50.xml.rels><?xml version="1.0" encoding="UTF-8" standalone="yes"?>
<Relationships xmlns="http://schemas.openxmlformats.org/package/2006/relationships"><Relationship Id="rId1" Type="http://schemas.openxmlformats.org/officeDocument/2006/relationships/oleObject" Target="file:///G:\JH1\President's%20Retreat\President's%20retreat%202010\Presentations\Contition%20of%20the%20College\Enrollment%2020103%20(version%201)2.xlsx" TargetMode="External"/></Relationships>
</file>

<file path=ppt/charts/_rels/chart5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JH1\President's%20Retreat\President's%20retreat%202010\Presentations\Contition%20of%20the%20College\Enrollment%2020103%20(version%201)2.xlsx" TargetMode="External"/></Relationships>
</file>

<file path=ppt/charts/_rels/chart5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JH1\President's%20Retreat\President's%20retreat%202010\Presentations\Contition%20of%20the%20College\Enrollment%2020103%20(version%201)2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G:\JH1\SIS\IRPO%20Working%20databases\Enrollment%20Trends\enrollment%20Trends%2020043%20-%2020103\enrollmentTrends20043-20103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G:\JH1\SIS\IRPO%20Working%20databases\Enrollment%20Trends\enrollment%20Trends%2020043%20-%2020103\enrollmentTrends20043-20103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G:\JH1\SIS\IRPO%20Working%20databases\Enrollment%20Trends\enrollment%20Trends%2020043%20-%2020103\enrollmentTrends20043-20103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G:\JH1\SIS\IRPO%20Working%20databases\Enrollment%20Trends\enrollment%20Trends%2020043%20-%2020103\enrollmentTrends20043-2010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200" baseline="0"/>
              <a:t>Fall Semesters 2004 - 2010 Enrollment (Headcount)  by Campus</a:t>
            </a:r>
            <a:endParaRPr lang="en-US" sz="120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enrollmentHeadcount!$A$3</c:f>
              <c:strCache>
                <c:ptCount val="1"/>
                <c:pt idx="0">
                  <c:v>2004.3</c:v>
                </c:pt>
              </c:strCache>
            </c:strRef>
          </c:tx>
          <c:cat>
            <c:strRef>
              <c:f>enrollmentHeadcount!$B$2:$F$2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enrollmentHeadcount!$B$3:$F$3</c:f>
              <c:numCache>
                <c:formatCode>General</c:formatCode>
                <c:ptCount val="5"/>
                <c:pt idx="0">
                  <c:v>690</c:v>
                </c:pt>
                <c:pt idx="1">
                  <c:v>322</c:v>
                </c:pt>
                <c:pt idx="2">
                  <c:v>968</c:v>
                </c:pt>
                <c:pt idx="3">
                  <c:v>567</c:v>
                </c:pt>
                <c:pt idx="4">
                  <c:v>149</c:v>
                </c:pt>
              </c:numCache>
            </c:numRef>
          </c:val>
        </c:ser>
        <c:ser>
          <c:idx val="1"/>
          <c:order val="1"/>
          <c:tx>
            <c:strRef>
              <c:f>enrollmentHeadcount!$A$4</c:f>
              <c:strCache>
                <c:ptCount val="1"/>
                <c:pt idx="0">
                  <c:v>2005.3</c:v>
                </c:pt>
              </c:strCache>
            </c:strRef>
          </c:tx>
          <c:cat>
            <c:strRef>
              <c:f>enrollmentHeadcount!$B$2:$F$2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enrollmentHeadcount!$B$4:$F$4</c:f>
              <c:numCache>
                <c:formatCode>General</c:formatCode>
                <c:ptCount val="5"/>
                <c:pt idx="0">
                  <c:v>371</c:v>
                </c:pt>
                <c:pt idx="1">
                  <c:v>320</c:v>
                </c:pt>
                <c:pt idx="2">
                  <c:v>929</c:v>
                </c:pt>
                <c:pt idx="3">
                  <c:v>583</c:v>
                </c:pt>
                <c:pt idx="4">
                  <c:v>176</c:v>
                </c:pt>
              </c:numCache>
            </c:numRef>
          </c:val>
        </c:ser>
        <c:ser>
          <c:idx val="2"/>
          <c:order val="2"/>
          <c:tx>
            <c:strRef>
              <c:f>enrollmentHeadcount!$A$5</c:f>
              <c:strCache>
                <c:ptCount val="1"/>
                <c:pt idx="0">
                  <c:v>2006.3</c:v>
                </c:pt>
              </c:strCache>
            </c:strRef>
          </c:tx>
          <c:cat>
            <c:strRef>
              <c:f>enrollmentHeadcount!$B$2:$F$2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enrollmentHeadcount!$B$5:$F$5</c:f>
              <c:numCache>
                <c:formatCode>General</c:formatCode>
                <c:ptCount val="5"/>
                <c:pt idx="0">
                  <c:v>548</c:v>
                </c:pt>
                <c:pt idx="1">
                  <c:v>194</c:v>
                </c:pt>
                <c:pt idx="2">
                  <c:v>974</c:v>
                </c:pt>
                <c:pt idx="3">
                  <c:v>620</c:v>
                </c:pt>
                <c:pt idx="4">
                  <c:v>177</c:v>
                </c:pt>
              </c:numCache>
            </c:numRef>
          </c:val>
        </c:ser>
        <c:ser>
          <c:idx val="3"/>
          <c:order val="3"/>
          <c:tx>
            <c:strRef>
              <c:f>enrollmentHeadcount!$A$6</c:f>
              <c:strCache>
                <c:ptCount val="1"/>
                <c:pt idx="0">
                  <c:v>2007.3</c:v>
                </c:pt>
              </c:strCache>
            </c:strRef>
          </c:tx>
          <c:cat>
            <c:strRef>
              <c:f>enrollmentHeadcount!$B$2:$F$2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enrollmentHeadcount!$B$6:$F$6</c:f>
              <c:numCache>
                <c:formatCode>General</c:formatCode>
                <c:ptCount val="5"/>
                <c:pt idx="0">
                  <c:v>491</c:v>
                </c:pt>
                <c:pt idx="1">
                  <c:v>184</c:v>
                </c:pt>
                <c:pt idx="2">
                  <c:v>903</c:v>
                </c:pt>
                <c:pt idx="3">
                  <c:v>608</c:v>
                </c:pt>
                <c:pt idx="4">
                  <c:v>180</c:v>
                </c:pt>
              </c:numCache>
            </c:numRef>
          </c:val>
        </c:ser>
        <c:ser>
          <c:idx val="4"/>
          <c:order val="4"/>
          <c:tx>
            <c:strRef>
              <c:f>enrollmentHeadcount!$A$7</c:f>
              <c:strCache>
                <c:ptCount val="1"/>
                <c:pt idx="0">
                  <c:v>2008.3</c:v>
                </c:pt>
              </c:strCache>
            </c:strRef>
          </c:tx>
          <c:cat>
            <c:strRef>
              <c:f>enrollmentHeadcount!$B$2:$F$2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enrollmentHeadcount!$B$7:$F$7</c:f>
              <c:numCache>
                <c:formatCode>General</c:formatCode>
                <c:ptCount val="5"/>
                <c:pt idx="0">
                  <c:v>457</c:v>
                </c:pt>
                <c:pt idx="1">
                  <c:v>252</c:v>
                </c:pt>
                <c:pt idx="2">
                  <c:v>895</c:v>
                </c:pt>
                <c:pt idx="3">
                  <c:v>642</c:v>
                </c:pt>
                <c:pt idx="4">
                  <c:v>209</c:v>
                </c:pt>
              </c:numCache>
            </c:numRef>
          </c:val>
        </c:ser>
        <c:ser>
          <c:idx val="5"/>
          <c:order val="5"/>
          <c:tx>
            <c:strRef>
              <c:f>enrollmentHeadcount!$A$8</c:f>
              <c:strCache>
                <c:ptCount val="1"/>
                <c:pt idx="0">
                  <c:v>2009.3</c:v>
                </c:pt>
              </c:strCache>
            </c:strRef>
          </c:tx>
          <c:cat>
            <c:strRef>
              <c:f>enrollmentHeadcount!$B$2:$F$2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enrollmentHeadcount!$B$8:$F$8</c:f>
              <c:numCache>
                <c:formatCode>General</c:formatCode>
                <c:ptCount val="5"/>
                <c:pt idx="0">
                  <c:v>580</c:v>
                </c:pt>
                <c:pt idx="1">
                  <c:v>233</c:v>
                </c:pt>
                <c:pt idx="2">
                  <c:v>1005</c:v>
                </c:pt>
                <c:pt idx="3">
                  <c:v>712</c:v>
                </c:pt>
                <c:pt idx="4">
                  <c:v>228</c:v>
                </c:pt>
              </c:numCache>
            </c:numRef>
          </c:val>
        </c:ser>
        <c:ser>
          <c:idx val="6"/>
          <c:order val="6"/>
          <c:tx>
            <c:strRef>
              <c:f>enrollmentHeadcount!$A$9</c:f>
              <c:strCache>
                <c:ptCount val="1"/>
                <c:pt idx="0">
                  <c:v>2010.3</c:v>
                </c:pt>
              </c:strCache>
            </c:strRef>
          </c:tx>
          <c:cat>
            <c:strRef>
              <c:f>enrollmentHeadcount!$B$2:$F$2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enrollmentHeadcount!$B$9:$F$9</c:f>
              <c:numCache>
                <c:formatCode>General</c:formatCode>
                <c:ptCount val="5"/>
                <c:pt idx="0">
                  <c:v>479</c:v>
                </c:pt>
                <c:pt idx="1">
                  <c:v>218</c:v>
                </c:pt>
                <c:pt idx="2">
                  <c:v>1051</c:v>
                </c:pt>
                <c:pt idx="3">
                  <c:v>742</c:v>
                </c:pt>
                <c:pt idx="4">
                  <c:v>209</c:v>
                </c:pt>
              </c:numCache>
            </c:numRef>
          </c:val>
        </c:ser>
        <c:axId val="63509248"/>
        <c:axId val="63510784"/>
      </c:barChart>
      <c:catAx>
        <c:axId val="63509248"/>
        <c:scaling>
          <c:orientation val="minMax"/>
        </c:scaling>
        <c:axPos val="b"/>
        <c:tickLblPos val="nextTo"/>
        <c:crossAx val="63510784"/>
        <c:crosses val="autoZero"/>
        <c:auto val="1"/>
        <c:lblAlgn val="ctr"/>
        <c:lblOffset val="100"/>
      </c:catAx>
      <c:valAx>
        <c:axId val="63510784"/>
        <c:scaling>
          <c:orientation val="minMax"/>
        </c:scaling>
        <c:axPos val="l"/>
        <c:majorGridlines/>
        <c:numFmt formatCode="General" sourceLinked="1"/>
        <c:tickLblPos val="nextTo"/>
        <c:crossAx val="6350924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Sheet2!$C$88</c:f>
              <c:strCache>
                <c:ptCount val="1"/>
                <c:pt idx="0">
                  <c:v>2004_3</c:v>
                </c:pt>
              </c:strCache>
            </c:strRef>
          </c:tx>
          <c:cat>
            <c:multiLvlStrRef>
              <c:f>Sheet2!$A$89:$B$103</c:f>
              <c:multiLvlStrCache>
                <c:ptCount val="15"/>
                <c:lvl>
                  <c:pt idx="0">
                    <c:v>CA</c:v>
                  </c:pt>
                  <c:pt idx="1">
                    <c:v>CA</c:v>
                  </c:pt>
                  <c:pt idx="2">
                    <c:v>CA</c:v>
                  </c:pt>
                  <c:pt idx="3">
                    <c:v>CA</c:v>
                  </c:pt>
                  <c:pt idx="4">
                    <c:v>CA</c:v>
                  </c:pt>
                  <c:pt idx="5">
                    <c:v>CA</c:v>
                  </c:pt>
                  <c:pt idx="6">
                    <c:v>CA</c:v>
                  </c:pt>
                  <c:pt idx="7">
                    <c:v>CA</c:v>
                  </c:pt>
                  <c:pt idx="8">
                    <c:v>CA</c:v>
                  </c:pt>
                  <c:pt idx="9">
                    <c:v>CA</c:v>
                  </c:pt>
                  <c:pt idx="10">
                    <c:v>CA</c:v>
                  </c:pt>
                  <c:pt idx="11">
                    <c:v>CA</c:v>
                  </c:pt>
                  <c:pt idx="12">
                    <c:v>CA</c:v>
                  </c:pt>
                  <c:pt idx="13">
                    <c:v>CA</c:v>
                  </c:pt>
                  <c:pt idx="14">
                    <c:v>CA</c:v>
                  </c:pt>
                </c:lvl>
                <c:lvl>
                  <c:pt idx="0">
                    <c:v>GS</c:v>
                  </c:pt>
                  <c:pt idx="1">
                    <c:v>BK</c:v>
                  </c:pt>
                  <c:pt idx="2">
                    <c:v>EET</c:v>
                  </c:pt>
                  <c:pt idx="3">
                    <c:v>AFT</c:v>
                  </c:pt>
                  <c:pt idx="4">
                    <c:v>CE</c:v>
                  </c:pt>
                  <c:pt idx="5">
                    <c:v>CM</c:v>
                  </c:pt>
                  <c:pt idx="6">
                    <c:v>CA</c:v>
                  </c:pt>
                  <c:pt idx="7">
                    <c:v>HRM</c:v>
                  </c:pt>
                  <c:pt idx="8">
                    <c:v>TC</c:v>
                  </c:pt>
                  <c:pt idx="9">
                    <c:v>BMR</c:v>
                  </c:pt>
                  <c:pt idx="10">
                    <c:v>RAC</c:v>
                  </c:pt>
                  <c:pt idx="11">
                    <c:v>MVM</c:v>
                  </c:pt>
                  <c:pt idx="12">
                    <c:v>SS</c:v>
                  </c:pt>
                  <c:pt idx="13">
                    <c:v>HATP</c:v>
                  </c:pt>
                  <c:pt idx="14">
                    <c:v>PH</c:v>
                  </c:pt>
                </c:lvl>
              </c:multiLvlStrCache>
            </c:multiLvlStrRef>
          </c:cat>
          <c:val>
            <c:numRef>
              <c:f>Sheet2!$C$89:$C$103</c:f>
              <c:numCache>
                <c:formatCode>General</c:formatCode>
                <c:ptCount val="15"/>
                <c:pt idx="0">
                  <c:v>436</c:v>
                </c:pt>
                <c:pt idx="1">
                  <c:v>143</c:v>
                </c:pt>
                <c:pt idx="2">
                  <c:v>26</c:v>
                </c:pt>
                <c:pt idx="3">
                  <c:v>1</c:v>
                </c:pt>
                <c:pt idx="4">
                  <c:v>25</c:v>
                </c:pt>
                <c:pt idx="5">
                  <c:v>11</c:v>
                </c:pt>
                <c:pt idx="6">
                  <c:v>21</c:v>
                </c:pt>
                <c:pt idx="7">
                  <c:v>49</c:v>
                </c:pt>
                <c:pt idx="8">
                  <c:v>9</c:v>
                </c:pt>
                <c:pt idx="9">
                  <c:v>1</c:v>
                </c:pt>
                <c:pt idx="13">
                  <c:v>8</c:v>
                </c:pt>
              </c:numCache>
            </c:numRef>
          </c:val>
        </c:ser>
        <c:ser>
          <c:idx val="1"/>
          <c:order val="1"/>
          <c:tx>
            <c:strRef>
              <c:f>Sheet2!$D$88</c:f>
              <c:strCache>
                <c:ptCount val="1"/>
                <c:pt idx="0">
                  <c:v>2005_3</c:v>
                </c:pt>
              </c:strCache>
            </c:strRef>
          </c:tx>
          <c:cat>
            <c:multiLvlStrRef>
              <c:f>Sheet2!$A$89:$B$103</c:f>
              <c:multiLvlStrCache>
                <c:ptCount val="15"/>
                <c:lvl>
                  <c:pt idx="0">
                    <c:v>CA</c:v>
                  </c:pt>
                  <c:pt idx="1">
                    <c:v>CA</c:v>
                  </c:pt>
                  <c:pt idx="2">
                    <c:v>CA</c:v>
                  </c:pt>
                  <c:pt idx="3">
                    <c:v>CA</c:v>
                  </c:pt>
                  <c:pt idx="4">
                    <c:v>CA</c:v>
                  </c:pt>
                  <c:pt idx="5">
                    <c:v>CA</c:v>
                  </c:pt>
                  <c:pt idx="6">
                    <c:v>CA</c:v>
                  </c:pt>
                  <c:pt idx="7">
                    <c:v>CA</c:v>
                  </c:pt>
                  <c:pt idx="8">
                    <c:v>CA</c:v>
                  </c:pt>
                  <c:pt idx="9">
                    <c:v>CA</c:v>
                  </c:pt>
                  <c:pt idx="10">
                    <c:v>CA</c:v>
                  </c:pt>
                  <c:pt idx="11">
                    <c:v>CA</c:v>
                  </c:pt>
                  <c:pt idx="12">
                    <c:v>CA</c:v>
                  </c:pt>
                  <c:pt idx="13">
                    <c:v>CA</c:v>
                  </c:pt>
                  <c:pt idx="14">
                    <c:v>CA</c:v>
                  </c:pt>
                </c:lvl>
                <c:lvl>
                  <c:pt idx="0">
                    <c:v>GS</c:v>
                  </c:pt>
                  <c:pt idx="1">
                    <c:v>BK</c:v>
                  </c:pt>
                  <c:pt idx="2">
                    <c:v>EET</c:v>
                  </c:pt>
                  <c:pt idx="3">
                    <c:v>AFT</c:v>
                  </c:pt>
                  <c:pt idx="4">
                    <c:v>CE</c:v>
                  </c:pt>
                  <c:pt idx="5">
                    <c:v>CM</c:v>
                  </c:pt>
                  <c:pt idx="6">
                    <c:v>CA</c:v>
                  </c:pt>
                  <c:pt idx="7">
                    <c:v>HRM</c:v>
                  </c:pt>
                  <c:pt idx="8">
                    <c:v>TC</c:v>
                  </c:pt>
                  <c:pt idx="9">
                    <c:v>BMR</c:v>
                  </c:pt>
                  <c:pt idx="10">
                    <c:v>RAC</c:v>
                  </c:pt>
                  <c:pt idx="11">
                    <c:v>MVM</c:v>
                  </c:pt>
                  <c:pt idx="12">
                    <c:v>SS</c:v>
                  </c:pt>
                  <c:pt idx="13">
                    <c:v>HATP</c:v>
                  </c:pt>
                  <c:pt idx="14">
                    <c:v>PH</c:v>
                  </c:pt>
                </c:lvl>
              </c:multiLvlStrCache>
            </c:multiLvlStrRef>
          </c:cat>
          <c:val>
            <c:numRef>
              <c:f>Sheet2!$D$89:$D$103</c:f>
              <c:numCache>
                <c:formatCode>General</c:formatCode>
                <c:ptCount val="15"/>
                <c:pt idx="0">
                  <c:v>380</c:v>
                </c:pt>
                <c:pt idx="1">
                  <c:v>55</c:v>
                </c:pt>
                <c:pt idx="2">
                  <c:v>27</c:v>
                </c:pt>
                <c:pt idx="3">
                  <c:v>2</c:v>
                </c:pt>
                <c:pt idx="4">
                  <c:v>22</c:v>
                </c:pt>
                <c:pt idx="5">
                  <c:v>12</c:v>
                </c:pt>
                <c:pt idx="6">
                  <c:v>22</c:v>
                </c:pt>
                <c:pt idx="7">
                  <c:v>29</c:v>
                </c:pt>
                <c:pt idx="8">
                  <c:v>11</c:v>
                </c:pt>
                <c:pt idx="9">
                  <c:v>1</c:v>
                </c:pt>
                <c:pt idx="10">
                  <c:v>10</c:v>
                </c:pt>
                <c:pt idx="13">
                  <c:v>6</c:v>
                </c:pt>
              </c:numCache>
            </c:numRef>
          </c:val>
        </c:ser>
        <c:ser>
          <c:idx val="2"/>
          <c:order val="2"/>
          <c:tx>
            <c:strRef>
              <c:f>Sheet2!$E$88</c:f>
              <c:strCache>
                <c:ptCount val="1"/>
                <c:pt idx="0">
                  <c:v>2006_3</c:v>
                </c:pt>
              </c:strCache>
            </c:strRef>
          </c:tx>
          <c:cat>
            <c:multiLvlStrRef>
              <c:f>Sheet2!$A$89:$B$103</c:f>
              <c:multiLvlStrCache>
                <c:ptCount val="15"/>
                <c:lvl>
                  <c:pt idx="0">
                    <c:v>CA</c:v>
                  </c:pt>
                  <c:pt idx="1">
                    <c:v>CA</c:v>
                  </c:pt>
                  <c:pt idx="2">
                    <c:v>CA</c:v>
                  </c:pt>
                  <c:pt idx="3">
                    <c:v>CA</c:v>
                  </c:pt>
                  <c:pt idx="4">
                    <c:v>CA</c:v>
                  </c:pt>
                  <c:pt idx="5">
                    <c:v>CA</c:v>
                  </c:pt>
                  <c:pt idx="6">
                    <c:v>CA</c:v>
                  </c:pt>
                  <c:pt idx="7">
                    <c:v>CA</c:v>
                  </c:pt>
                  <c:pt idx="8">
                    <c:v>CA</c:v>
                  </c:pt>
                  <c:pt idx="9">
                    <c:v>CA</c:v>
                  </c:pt>
                  <c:pt idx="10">
                    <c:v>CA</c:v>
                  </c:pt>
                  <c:pt idx="11">
                    <c:v>CA</c:v>
                  </c:pt>
                  <c:pt idx="12">
                    <c:v>CA</c:v>
                  </c:pt>
                  <c:pt idx="13">
                    <c:v>CA</c:v>
                  </c:pt>
                  <c:pt idx="14">
                    <c:v>CA</c:v>
                  </c:pt>
                </c:lvl>
                <c:lvl>
                  <c:pt idx="0">
                    <c:v>GS</c:v>
                  </c:pt>
                  <c:pt idx="1">
                    <c:v>BK</c:v>
                  </c:pt>
                  <c:pt idx="2">
                    <c:v>EET</c:v>
                  </c:pt>
                  <c:pt idx="3">
                    <c:v>AFT</c:v>
                  </c:pt>
                  <c:pt idx="4">
                    <c:v>CE</c:v>
                  </c:pt>
                  <c:pt idx="5">
                    <c:v>CM</c:v>
                  </c:pt>
                  <c:pt idx="6">
                    <c:v>CA</c:v>
                  </c:pt>
                  <c:pt idx="7">
                    <c:v>HRM</c:v>
                  </c:pt>
                  <c:pt idx="8">
                    <c:v>TC</c:v>
                  </c:pt>
                  <c:pt idx="9">
                    <c:v>BMR</c:v>
                  </c:pt>
                  <c:pt idx="10">
                    <c:v>RAC</c:v>
                  </c:pt>
                  <c:pt idx="11">
                    <c:v>MVM</c:v>
                  </c:pt>
                  <c:pt idx="12">
                    <c:v>SS</c:v>
                  </c:pt>
                  <c:pt idx="13">
                    <c:v>HATP</c:v>
                  </c:pt>
                  <c:pt idx="14">
                    <c:v>PH</c:v>
                  </c:pt>
                </c:lvl>
              </c:multiLvlStrCache>
            </c:multiLvlStrRef>
          </c:cat>
          <c:val>
            <c:numRef>
              <c:f>Sheet2!$E$89:$E$103</c:f>
              <c:numCache>
                <c:formatCode>General</c:formatCode>
                <c:ptCount val="15"/>
                <c:pt idx="0">
                  <c:v>557</c:v>
                </c:pt>
                <c:pt idx="1">
                  <c:v>108</c:v>
                </c:pt>
                <c:pt idx="2">
                  <c:v>37</c:v>
                </c:pt>
                <c:pt idx="4">
                  <c:v>19</c:v>
                </c:pt>
                <c:pt idx="5">
                  <c:v>29</c:v>
                </c:pt>
                <c:pt idx="6">
                  <c:v>8</c:v>
                </c:pt>
                <c:pt idx="7">
                  <c:v>11</c:v>
                </c:pt>
                <c:pt idx="8">
                  <c:v>8</c:v>
                </c:pt>
                <c:pt idx="9">
                  <c:v>2</c:v>
                </c:pt>
                <c:pt idx="10">
                  <c:v>7</c:v>
                </c:pt>
                <c:pt idx="13">
                  <c:v>8</c:v>
                </c:pt>
              </c:numCache>
            </c:numRef>
          </c:val>
        </c:ser>
        <c:ser>
          <c:idx val="3"/>
          <c:order val="3"/>
          <c:tx>
            <c:strRef>
              <c:f>Sheet2!$F$88</c:f>
              <c:strCache>
                <c:ptCount val="1"/>
                <c:pt idx="0">
                  <c:v>2007_3</c:v>
                </c:pt>
              </c:strCache>
            </c:strRef>
          </c:tx>
          <c:cat>
            <c:multiLvlStrRef>
              <c:f>Sheet2!$A$89:$B$103</c:f>
              <c:multiLvlStrCache>
                <c:ptCount val="15"/>
                <c:lvl>
                  <c:pt idx="0">
                    <c:v>CA</c:v>
                  </c:pt>
                  <c:pt idx="1">
                    <c:v>CA</c:v>
                  </c:pt>
                  <c:pt idx="2">
                    <c:v>CA</c:v>
                  </c:pt>
                  <c:pt idx="3">
                    <c:v>CA</c:v>
                  </c:pt>
                  <c:pt idx="4">
                    <c:v>CA</c:v>
                  </c:pt>
                  <c:pt idx="5">
                    <c:v>CA</c:v>
                  </c:pt>
                  <c:pt idx="6">
                    <c:v>CA</c:v>
                  </c:pt>
                  <c:pt idx="7">
                    <c:v>CA</c:v>
                  </c:pt>
                  <c:pt idx="8">
                    <c:v>CA</c:v>
                  </c:pt>
                  <c:pt idx="9">
                    <c:v>CA</c:v>
                  </c:pt>
                  <c:pt idx="10">
                    <c:v>CA</c:v>
                  </c:pt>
                  <c:pt idx="11">
                    <c:v>CA</c:v>
                  </c:pt>
                  <c:pt idx="12">
                    <c:v>CA</c:v>
                  </c:pt>
                  <c:pt idx="13">
                    <c:v>CA</c:v>
                  </c:pt>
                  <c:pt idx="14">
                    <c:v>CA</c:v>
                  </c:pt>
                </c:lvl>
                <c:lvl>
                  <c:pt idx="0">
                    <c:v>GS</c:v>
                  </c:pt>
                  <c:pt idx="1">
                    <c:v>BK</c:v>
                  </c:pt>
                  <c:pt idx="2">
                    <c:v>EET</c:v>
                  </c:pt>
                  <c:pt idx="3">
                    <c:v>AFT</c:v>
                  </c:pt>
                  <c:pt idx="4">
                    <c:v>CE</c:v>
                  </c:pt>
                  <c:pt idx="5">
                    <c:v>CM</c:v>
                  </c:pt>
                  <c:pt idx="6">
                    <c:v>CA</c:v>
                  </c:pt>
                  <c:pt idx="7">
                    <c:v>HRM</c:v>
                  </c:pt>
                  <c:pt idx="8">
                    <c:v>TC</c:v>
                  </c:pt>
                  <c:pt idx="9">
                    <c:v>BMR</c:v>
                  </c:pt>
                  <c:pt idx="10">
                    <c:v>RAC</c:v>
                  </c:pt>
                  <c:pt idx="11">
                    <c:v>MVM</c:v>
                  </c:pt>
                  <c:pt idx="12">
                    <c:v>SS</c:v>
                  </c:pt>
                  <c:pt idx="13">
                    <c:v>HATP</c:v>
                  </c:pt>
                  <c:pt idx="14">
                    <c:v>PH</c:v>
                  </c:pt>
                </c:lvl>
              </c:multiLvlStrCache>
            </c:multiLvlStrRef>
          </c:cat>
          <c:val>
            <c:numRef>
              <c:f>Sheet2!$F$89:$F$103</c:f>
              <c:numCache>
                <c:formatCode>General</c:formatCode>
                <c:ptCount val="15"/>
                <c:pt idx="0">
                  <c:v>583</c:v>
                </c:pt>
                <c:pt idx="1">
                  <c:v>104</c:v>
                </c:pt>
                <c:pt idx="2">
                  <c:v>83</c:v>
                </c:pt>
                <c:pt idx="4">
                  <c:v>27</c:v>
                </c:pt>
                <c:pt idx="5">
                  <c:v>25</c:v>
                </c:pt>
                <c:pt idx="6">
                  <c:v>8</c:v>
                </c:pt>
                <c:pt idx="8">
                  <c:v>1</c:v>
                </c:pt>
                <c:pt idx="9">
                  <c:v>4</c:v>
                </c:pt>
                <c:pt idx="10">
                  <c:v>9</c:v>
                </c:pt>
                <c:pt idx="12">
                  <c:v>3</c:v>
                </c:pt>
                <c:pt idx="13">
                  <c:v>10</c:v>
                </c:pt>
              </c:numCache>
            </c:numRef>
          </c:val>
        </c:ser>
        <c:ser>
          <c:idx val="4"/>
          <c:order val="4"/>
          <c:tx>
            <c:strRef>
              <c:f>Sheet2!$G$88</c:f>
              <c:strCache>
                <c:ptCount val="1"/>
                <c:pt idx="0">
                  <c:v>2008_3</c:v>
                </c:pt>
              </c:strCache>
            </c:strRef>
          </c:tx>
          <c:cat>
            <c:multiLvlStrRef>
              <c:f>Sheet2!$A$89:$B$103</c:f>
              <c:multiLvlStrCache>
                <c:ptCount val="15"/>
                <c:lvl>
                  <c:pt idx="0">
                    <c:v>CA</c:v>
                  </c:pt>
                  <c:pt idx="1">
                    <c:v>CA</c:v>
                  </c:pt>
                  <c:pt idx="2">
                    <c:v>CA</c:v>
                  </c:pt>
                  <c:pt idx="3">
                    <c:v>CA</c:v>
                  </c:pt>
                  <c:pt idx="4">
                    <c:v>CA</c:v>
                  </c:pt>
                  <c:pt idx="5">
                    <c:v>CA</c:v>
                  </c:pt>
                  <c:pt idx="6">
                    <c:v>CA</c:v>
                  </c:pt>
                  <c:pt idx="7">
                    <c:v>CA</c:v>
                  </c:pt>
                  <c:pt idx="8">
                    <c:v>CA</c:v>
                  </c:pt>
                  <c:pt idx="9">
                    <c:v>CA</c:v>
                  </c:pt>
                  <c:pt idx="10">
                    <c:v>CA</c:v>
                  </c:pt>
                  <c:pt idx="11">
                    <c:v>CA</c:v>
                  </c:pt>
                  <c:pt idx="12">
                    <c:v>CA</c:v>
                  </c:pt>
                  <c:pt idx="13">
                    <c:v>CA</c:v>
                  </c:pt>
                  <c:pt idx="14">
                    <c:v>CA</c:v>
                  </c:pt>
                </c:lvl>
                <c:lvl>
                  <c:pt idx="0">
                    <c:v>GS</c:v>
                  </c:pt>
                  <c:pt idx="1">
                    <c:v>BK</c:v>
                  </c:pt>
                  <c:pt idx="2">
                    <c:v>EET</c:v>
                  </c:pt>
                  <c:pt idx="3">
                    <c:v>AFT</c:v>
                  </c:pt>
                  <c:pt idx="4">
                    <c:v>CE</c:v>
                  </c:pt>
                  <c:pt idx="5">
                    <c:v>CM</c:v>
                  </c:pt>
                  <c:pt idx="6">
                    <c:v>CA</c:v>
                  </c:pt>
                  <c:pt idx="7">
                    <c:v>HRM</c:v>
                  </c:pt>
                  <c:pt idx="8">
                    <c:v>TC</c:v>
                  </c:pt>
                  <c:pt idx="9">
                    <c:v>BMR</c:v>
                  </c:pt>
                  <c:pt idx="10">
                    <c:v>RAC</c:v>
                  </c:pt>
                  <c:pt idx="11">
                    <c:v>MVM</c:v>
                  </c:pt>
                  <c:pt idx="12">
                    <c:v>SS</c:v>
                  </c:pt>
                  <c:pt idx="13">
                    <c:v>HATP</c:v>
                  </c:pt>
                  <c:pt idx="14">
                    <c:v>PH</c:v>
                  </c:pt>
                </c:lvl>
              </c:multiLvlStrCache>
            </c:multiLvlStrRef>
          </c:cat>
          <c:val>
            <c:numRef>
              <c:f>Sheet2!$G$89:$G$103</c:f>
              <c:numCache>
                <c:formatCode>General</c:formatCode>
                <c:ptCount val="15"/>
                <c:pt idx="0">
                  <c:v>745</c:v>
                </c:pt>
                <c:pt idx="1">
                  <c:v>83</c:v>
                </c:pt>
                <c:pt idx="2">
                  <c:v>82</c:v>
                </c:pt>
                <c:pt idx="3">
                  <c:v>34</c:v>
                </c:pt>
                <c:pt idx="4">
                  <c:v>35</c:v>
                </c:pt>
                <c:pt idx="5">
                  <c:v>10</c:v>
                </c:pt>
                <c:pt idx="6">
                  <c:v>16</c:v>
                </c:pt>
                <c:pt idx="8">
                  <c:v>22</c:v>
                </c:pt>
                <c:pt idx="9">
                  <c:v>14</c:v>
                </c:pt>
                <c:pt idx="10">
                  <c:v>11</c:v>
                </c:pt>
                <c:pt idx="11">
                  <c:v>15</c:v>
                </c:pt>
                <c:pt idx="12">
                  <c:v>7</c:v>
                </c:pt>
                <c:pt idx="13">
                  <c:v>2</c:v>
                </c:pt>
              </c:numCache>
            </c:numRef>
          </c:val>
        </c:ser>
        <c:ser>
          <c:idx val="5"/>
          <c:order val="5"/>
          <c:tx>
            <c:strRef>
              <c:f>Sheet2!$H$88</c:f>
              <c:strCache>
                <c:ptCount val="1"/>
                <c:pt idx="0">
                  <c:v>2009_3</c:v>
                </c:pt>
              </c:strCache>
            </c:strRef>
          </c:tx>
          <c:cat>
            <c:multiLvlStrRef>
              <c:f>Sheet2!$A$89:$B$103</c:f>
              <c:multiLvlStrCache>
                <c:ptCount val="15"/>
                <c:lvl>
                  <c:pt idx="0">
                    <c:v>CA</c:v>
                  </c:pt>
                  <c:pt idx="1">
                    <c:v>CA</c:v>
                  </c:pt>
                  <c:pt idx="2">
                    <c:v>CA</c:v>
                  </c:pt>
                  <c:pt idx="3">
                    <c:v>CA</c:v>
                  </c:pt>
                  <c:pt idx="4">
                    <c:v>CA</c:v>
                  </c:pt>
                  <c:pt idx="5">
                    <c:v>CA</c:v>
                  </c:pt>
                  <c:pt idx="6">
                    <c:v>CA</c:v>
                  </c:pt>
                  <c:pt idx="7">
                    <c:v>CA</c:v>
                  </c:pt>
                  <c:pt idx="8">
                    <c:v>CA</c:v>
                  </c:pt>
                  <c:pt idx="9">
                    <c:v>CA</c:v>
                  </c:pt>
                  <c:pt idx="10">
                    <c:v>CA</c:v>
                  </c:pt>
                  <c:pt idx="11">
                    <c:v>CA</c:v>
                  </c:pt>
                  <c:pt idx="12">
                    <c:v>CA</c:v>
                  </c:pt>
                  <c:pt idx="13">
                    <c:v>CA</c:v>
                  </c:pt>
                  <c:pt idx="14">
                    <c:v>CA</c:v>
                  </c:pt>
                </c:lvl>
                <c:lvl>
                  <c:pt idx="0">
                    <c:v>GS</c:v>
                  </c:pt>
                  <c:pt idx="1">
                    <c:v>BK</c:v>
                  </c:pt>
                  <c:pt idx="2">
                    <c:v>EET</c:v>
                  </c:pt>
                  <c:pt idx="3">
                    <c:v>AFT</c:v>
                  </c:pt>
                  <c:pt idx="4">
                    <c:v>CE</c:v>
                  </c:pt>
                  <c:pt idx="5">
                    <c:v>CM</c:v>
                  </c:pt>
                  <c:pt idx="6">
                    <c:v>CA</c:v>
                  </c:pt>
                  <c:pt idx="7">
                    <c:v>HRM</c:v>
                  </c:pt>
                  <c:pt idx="8">
                    <c:v>TC</c:v>
                  </c:pt>
                  <c:pt idx="9">
                    <c:v>BMR</c:v>
                  </c:pt>
                  <c:pt idx="10">
                    <c:v>RAC</c:v>
                  </c:pt>
                  <c:pt idx="11">
                    <c:v>MVM</c:v>
                  </c:pt>
                  <c:pt idx="12">
                    <c:v>SS</c:v>
                  </c:pt>
                  <c:pt idx="13">
                    <c:v>HATP</c:v>
                  </c:pt>
                  <c:pt idx="14">
                    <c:v>PH</c:v>
                  </c:pt>
                </c:lvl>
              </c:multiLvlStrCache>
            </c:multiLvlStrRef>
          </c:cat>
          <c:val>
            <c:numRef>
              <c:f>Sheet2!$H$89:$H$103</c:f>
              <c:numCache>
                <c:formatCode>General</c:formatCode>
                <c:ptCount val="15"/>
                <c:pt idx="0">
                  <c:v>837</c:v>
                </c:pt>
                <c:pt idx="1">
                  <c:v>95</c:v>
                </c:pt>
                <c:pt idx="2">
                  <c:v>73</c:v>
                </c:pt>
                <c:pt idx="3">
                  <c:v>57</c:v>
                </c:pt>
                <c:pt idx="4">
                  <c:v>34</c:v>
                </c:pt>
                <c:pt idx="5">
                  <c:v>5</c:v>
                </c:pt>
                <c:pt idx="6">
                  <c:v>13</c:v>
                </c:pt>
                <c:pt idx="8">
                  <c:v>18</c:v>
                </c:pt>
                <c:pt idx="9">
                  <c:v>25</c:v>
                </c:pt>
                <c:pt idx="10">
                  <c:v>20</c:v>
                </c:pt>
                <c:pt idx="11">
                  <c:v>22</c:v>
                </c:pt>
                <c:pt idx="12">
                  <c:v>8</c:v>
                </c:pt>
                <c:pt idx="13">
                  <c:v>4</c:v>
                </c:pt>
              </c:numCache>
            </c:numRef>
          </c:val>
        </c:ser>
        <c:ser>
          <c:idx val="6"/>
          <c:order val="6"/>
          <c:tx>
            <c:strRef>
              <c:f>Sheet2!$I$88</c:f>
              <c:strCache>
                <c:ptCount val="1"/>
                <c:pt idx="0">
                  <c:v>2010_3</c:v>
                </c:pt>
              </c:strCache>
            </c:strRef>
          </c:tx>
          <c:cat>
            <c:multiLvlStrRef>
              <c:f>Sheet2!$A$89:$B$103</c:f>
              <c:multiLvlStrCache>
                <c:ptCount val="15"/>
                <c:lvl>
                  <c:pt idx="0">
                    <c:v>CA</c:v>
                  </c:pt>
                  <c:pt idx="1">
                    <c:v>CA</c:v>
                  </c:pt>
                  <c:pt idx="2">
                    <c:v>CA</c:v>
                  </c:pt>
                  <c:pt idx="3">
                    <c:v>CA</c:v>
                  </c:pt>
                  <c:pt idx="4">
                    <c:v>CA</c:v>
                  </c:pt>
                  <c:pt idx="5">
                    <c:v>CA</c:v>
                  </c:pt>
                  <c:pt idx="6">
                    <c:v>CA</c:v>
                  </c:pt>
                  <c:pt idx="7">
                    <c:v>CA</c:v>
                  </c:pt>
                  <c:pt idx="8">
                    <c:v>CA</c:v>
                  </c:pt>
                  <c:pt idx="9">
                    <c:v>CA</c:v>
                  </c:pt>
                  <c:pt idx="10">
                    <c:v>CA</c:v>
                  </c:pt>
                  <c:pt idx="11">
                    <c:v>CA</c:v>
                  </c:pt>
                  <c:pt idx="12">
                    <c:v>CA</c:v>
                  </c:pt>
                  <c:pt idx="13">
                    <c:v>CA</c:v>
                  </c:pt>
                  <c:pt idx="14">
                    <c:v>CA</c:v>
                  </c:pt>
                </c:lvl>
                <c:lvl>
                  <c:pt idx="0">
                    <c:v>GS</c:v>
                  </c:pt>
                  <c:pt idx="1">
                    <c:v>BK</c:v>
                  </c:pt>
                  <c:pt idx="2">
                    <c:v>EET</c:v>
                  </c:pt>
                  <c:pt idx="3">
                    <c:v>AFT</c:v>
                  </c:pt>
                  <c:pt idx="4">
                    <c:v>CE</c:v>
                  </c:pt>
                  <c:pt idx="5">
                    <c:v>CM</c:v>
                  </c:pt>
                  <c:pt idx="6">
                    <c:v>CA</c:v>
                  </c:pt>
                  <c:pt idx="7">
                    <c:v>HRM</c:v>
                  </c:pt>
                  <c:pt idx="8">
                    <c:v>TC</c:v>
                  </c:pt>
                  <c:pt idx="9">
                    <c:v>BMR</c:v>
                  </c:pt>
                  <c:pt idx="10">
                    <c:v>RAC</c:v>
                  </c:pt>
                  <c:pt idx="11">
                    <c:v>MVM</c:v>
                  </c:pt>
                  <c:pt idx="12">
                    <c:v>SS</c:v>
                  </c:pt>
                  <c:pt idx="13">
                    <c:v>HATP</c:v>
                  </c:pt>
                  <c:pt idx="14">
                    <c:v>PH</c:v>
                  </c:pt>
                </c:lvl>
              </c:multiLvlStrCache>
            </c:multiLvlStrRef>
          </c:cat>
          <c:val>
            <c:numRef>
              <c:f>Sheet2!$I$89:$I$103</c:f>
              <c:numCache>
                <c:formatCode>General</c:formatCode>
                <c:ptCount val="15"/>
                <c:pt idx="0">
                  <c:v>290</c:v>
                </c:pt>
                <c:pt idx="1">
                  <c:v>133</c:v>
                </c:pt>
                <c:pt idx="2">
                  <c:v>89</c:v>
                </c:pt>
                <c:pt idx="3">
                  <c:v>104</c:v>
                </c:pt>
                <c:pt idx="4">
                  <c:v>23</c:v>
                </c:pt>
                <c:pt idx="5">
                  <c:v>10</c:v>
                </c:pt>
                <c:pt idx="6">
                  <c:v>10</c:v>
                </c:pt>
                <c:pt idx="8">
                  <c:v>17</c:v>
                </c:pt>
                <c:pt idx="9">
                  <c:v>31</c:v>
                </c:pt>
                <c:pt idx="10">
                  <c:v>15</c:v>
                </c:pt>
                <c:pt idx="11">
                  <c:v>19</c:v>
                </c:pt>
                <c:pt idx="12">
                  <c:v>38</c:v>
                </c:pt>
                <c:pt idx="13">
                  <c:v>1</c:v>
                </c:pt>
                <c:pt idx="14">
                  <c:v>33</c:v>
                </c:pt>
              </c:numCache>
            </c:numRef>
          </c:val>
        </c:ser>
        <c:axId val="81708160"/>
        <c:axId val="81709696"/>
      </c:barChart>
      <c:catAx>
        <c:axId val="81708160"/>
        <c:scaling>
          <c:orientation val="minMax"/>
        </c:scaling>
        <c:axPos val="b"/>
        <c:tickLblPos val="nextTo"/>
        <c:crossAx val="81709696"/>
        <c:crosses val="autoZero"/>
        <c:auto val="1"/>
        <c:lblAlgn val="ctr"/>
        <c:lblOffset val="100"/>
      </c:catAx>
      <c:valAx>
        <c:axId val="81709696"/>
        <c:scaling>
          <c:orientation val="minMax"/>
        </c:scaling>
        <c:axPos val="l"/>
        <c:majorGridlines/>
        <c:numFmt formatCode="General" sourceLinked="1"/>
        <c:tickLblPos val="nextTo"/>
        <c:crossAx val="8170816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200"/>
              <a:t>BA Degree</a:t>
            </a:r>
            <a:r>
              <a:rPr lang="en-US" sz="1200" baseline="0"/>
              <a:t> Program</a:t>
            </a:r>
            <a:endParaRPr lang="en-US" sz="120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Sheet2!$A$106:$B$106</c:f>
              <c:strCache>
                <c:ptCount val="1"/>
                <c:pt idx="0">
                  <c:v>ELED BA</c:v>
                </c:pt>
              </c:strCache>
            </c:strRef>
          </c:tx>
          <c:cat>
            <c:strRef>
              <c:f>Sheet2!$C$105:$I$105</c:f>
              <c:strCache>
                <c:ptCount val="7"/>
                <c:pt idx="0">
                  <c:v>2004_3</c:v>
                </c:pt>
                <c:pt idx="1">
                  <c:v>2005_3</c:v>
                </c:pt>
                <c:pt idx="2">
                  <c:v>2006_3</c:v>
                </c:pt>
                <c:pt idx="3">
                  <c:v>2007_3</c:v>
                </c:pt>
                <c:pt idx="4">
                  <c:v>2008_3</c:v>
                </c:pt>
                <c:pt idx="5">
                  <c:v>2009_3</c:v>
                </c:pt>
                <c:pt idx="6">
                  <c:v>2010_3</c:v>
                </c:pt>
              </c:strCache>
            </c:strRef>
          </c:cat>
          <c:val>
            <c:numRef>
              <c:f>Sheet2!$C$106:$I$106</c:f>
              <c:numCache>
                <c:formatCode>General</c:formatCode>
                <c:ptCount val="7"/>
                <c:pt idx="3">
                  <c:v>1</c:v>
                </c:pt>
                <c:pt idx="4">
                  <c:v>35</c:v>
                </c:pt>
                <c:pt idx="5">
                  <c:v>51</c:v>
                </c:pt>
                <c:pt idx="6">
                  <c:v>36</c:v>
                </c:pt>
              </c:numCache>
            </c:numRef>
          </c:val>
        </c:ser>
        <c:axId val="81726848"/>
        <c:axId val="81757312"/>
      </c:barChart>
      <c:catAx>
        <c:axId val="81726848"/>
        <c:scaling>
          <c:orientation val="minMax"/>
        </c:scaling>
        <c:axPos val="b"/>
        <c:tickLblPos val="nextTo"/>
        <c:crossAx val="81757312"/>
        <c:crosses val="autoZero"/>
        <c:auto val="1"/>
        <c:lblAlgn val="ctr"/>
        <c:lblOffset val="100"/>
      </c:catAx>
      <c:valAx>
        <c:axId val="81757312"/>
        <c:scaling>
          <c:orientation val="minMax"/>
        </c:scaling>
        <c:axPos val="l"/>
        <c:majorGridlines/>
        <c:numFmt formatCode="General" sourceLinked="1"/>
        <c:tickLblPos val="nextTo"/>
        <c:crossAx val="8172684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/>
              <a:t>Fall Semester 2004 - 2010 </a:t>
            </a:r>
            <a:r>
              <a:rPr lang="en-US" sz="1200" baseline="0"/>
              <a:t>Enrollment by Student Type  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studentType!$A$2</c:f>
              <c:strCache>
                <c:ptCount val="1"/>
                <c:pt idx="0">
                  <c:v>2004.3</c:v>
                </c:pt>
              </c:strCache>
            </c:strRef>
          </c:tx>
          <c:cat>
            <c:strRef>
              <c:f>studentType!$B$1:$D$1</c:f>
              <c:strCache>
                <c:ptCount val="3"/>
                <c:pt idx="0">
                  <c:v>New</c:v>
                </c:pt>
                <c:pt idx="1">
                  <c:v>Continuing</c:v>
                </c:pt>
                <c:pt idx="2">
                  <c:v>Returning</c:v>
                </c:pt>
              </c:strCache>
            </c:strRef>
          </c:cat>
          <c:val>
            <c:numRef>
              <c:f>studentType!$B$2:$D$2</c:f>
              <c:numCache>
                <c:formatCode>General</c:formatCode>
                <c:ptCount val="3"/>
                <c:pt idx="0">
                  <c:v>1049</c:v>
                </c:pt>
                <c:pt idx="1">
                  <c:v>1642</c:v>
                </c:pt>
              </c:numCache>
            </c:numRef>
          </c:val>
        </c:ser>
        <c:ser>
          <c:idx val="1"/>
          <c:order val="1"/>
          <c:tx>
            <c:strRef>
              <c:f>studentType!$A$3</c:f>
              <c:strCache>
                <c:ptCount val="1"/>
                <c:pt idx="0">
                  <c:v>2005.3</c:v>
                </c:pt>
              </c:strCache>
            </c:strRef>
          </c:tx>
          <c:cat>
            <c:strRef>
              <c:f>studentType!$B$1:$D$1</c:f>
              <c:strCache>
                <c:ptCount val="3"/>
                <c:pt idx="0">
                  <c:v>New</c:v>
                </c:pt>
                <c:pt idx="1">
                  <c:v>Continuing</c:v>
                </c:pt>
                <c:pt idx="2">
                  <c:v>Returning</c:v>
                </c:pt>
              </c:strCache>
            </c:strRef>
          </c:cat>
          <c:val>
            <c:numRef>
              <c:f>studentType!$B$3:$D$3</c:f>
              <c:numCache>
                <c:formatCode>General</c:formatCode>
                <c:ptCount val="3"/>
                <c:pt idx="0">
                  <c:v>782</c:v>
                </c:pt>
                <c:pt idx="1">
                  <c:v>1596</c:v>
                </c:pt>
                <c:pt idx="2">
                  <c:v>1</c:v>
                </c:pt>
              </c:numCache>
            </c:numRef>
          </c:val>
        </c:ser>
        <c:ser>
          <c:idx val="2"/>
          <c:order val="2"/>
          <c:tx>
            <c:strRef>
              <c:f>studentType!$A$4</c:f>
              <c:strCache>
                <c:ptCount val="1"/>
                <c:pt idx="0">
                  <c:v>2006.3</c:v>
                </c:pt>
              </c:strCache>
            </c:strRef>
          </c:tx>
          <c:cat>
            <c:strRef>
              <c:f>studentType!$B$1:$D$1</c:f>
              <c:strCache>
                <c:ptCount val="3"/>
                <c:pt idx="0">
                  <c:v>New</c:v>
                </c:pt>
                <c:pt idx="1">
                  <c:v>Continuing</c:v>
                </c:pt>
                <c:pt idx="2">
                  <c:v>Returning</c:v>
                </c:pt>
              </c:strCache>
            </c:strRef>
          </c:cat>
          <c:val>
            <c:numRef>
              <c:f>studentType!$B$4:$D$4</c:f>
              <c:numCache>
                <c:formatCode>General</c:formatCode>
                <c:ptCount val="3"/>
                <c:pt idx="0">
                  <c:v>1083</c:v>
                </c:pt>
                <c:pt idx="1">
                  <c:v>1430</c:v>
                </c:pt>
              </c:numCache>
            </c:numRef>
          </c:val>
        </c:ser>
        <c:ser>
          <c:idx val="3"/>
          <c:order val="3"/>
          <c:tx>
            <c:strRef>
              <c:f>studentType!$A$5</c:f>
              <c:strCache>
                <c:ptCount val="1"/>
                <c:pt idx="0">
                  <c:v>2007.3</c:v>
                </c:pt>
              </c:strCache>
            </c:strRef>
          </c:tx>
          <c:cat>
            <c:strRef>
              <c:f>studentType!$B$1:$D$1</c:f>
              <c:strCache>
                <c:ptCount val="3"/>
                <c:pt idx="0">
                  <c:v>New</c:v>
                </c:pt>
                <c:pt idx="1">
                  <c:v>Continuing</c:v>
                </c:pt>
                <c:pt idx="2">
                  <c:v>Returning</c:v>
                </c:pt>
              </c:strCache>
            </c:strRef>
          </c:cat>
          <c:val>
            <c:numRef>
              <c:f>studentType!$B$5:$D$5</c:f>
              <c:numCache>
                <c:formatCode>General</c:formatCode>
                <c:ptCount val="3"/>
                <c:pt idx="0">
                  <c:v>940</c:v>
                </c:pt>
                <c:pt idx="1">
                  <c:v>1425</c:v>
                </c:pt>
              </c:numCache>
            </c:numRef>
          </c:val>
        </c:ser>
        <c:ser>
          <c:idx val="4"/>
          <c:order val="4"/>
          <c:tx>
            <c:strRef>
              <c:f>studentType!$A$6</c:f>
              <c:strCache>
                <c:ptCount val="1"/>
                <c:pt idx="0">
                  <c:v>2008.3</c:v>
                </c:pt>
              </c:strCache>
            </c:strRef>
          </c:tx>
          <c:cat>
            <c:strRef>
              <c:f>studentType!$B$1:$D$1</c:f>
              <c:strCache>
                <c:ptCount val="3"/>
                <c:pt idx="0">
                  <c:v>New</c:v>
                </c:pt>
                <c:pt idx="1">
                  <c:v>Continuing</c:v>
                </c:pt>
                <c:pt idx="2">
                  <c:v>Returning</c:v>
                </c:pt>
              </c:strCache>
            </c:strRef>
          </c:cat>
          <c:val>
            <c:numRef>
              <c:f>studentType!$B$6:$D$6</c:f>
              <c:numCache>
                <c:formatCode>General</c:formatCode>
                <c:ptCount val="3"/>
                <c:pt idx="0">
                  <c:v>854</c:v>
                </c:pt>
                <c:pt idx="1">
                  <c:v>1508</c:v>
                </c:pt>
                <c:pt idx="2">
                  <c:v>80</c:v>
                </c:pt>
              </c:numCache>
            </c:numRef>
          </c:val>
        </c:ser>
        <c:ser>
          <c:idx val="5"/>
          <c:order val="5"/>
          <c:tx>
            <c:strRef>
              <c:f>studentType!$A$7</c:f>
              <c:strCache>
                <c:ptCount val="1"/>
                <c:pt idx="0">
                  <c:v>2009.3</c:v>
                </c:pt>
              </c:strCache>
            </c:strRef>
          </c:tx>
          <c:cat>
            <c:strRef>
              <c:f>studentType!$B$1:$D$1</c:f>
              <c:strCache>
                <c:ptCount val="3"/>
                <c:pt idx="0">
                  <c:v>New</c:v>
                </c:pt>
                <c:pt idx="1">
                  <c:v>Continuing</c:v>
                </c:pt>
                <c:pt idx="2">
                  <c:v>Returning</c:v>
                </c:pt>
              </c:strCache>
            </c:strRef>
          </c:cat>
          <c:val>
            <c:numRef>
              <c:f>studentType!$B$7:$D$7</c:f>
              <c:numCache>
                <c:formatCode>General</c:formatCode>
                <c:ptCount val="3"/>
                <c:pt idx="0">
                  <c:v>801</c:v>
                </c:pt>
                <c:pt idx="1">
                  <c:v>1752</c:v>
                </c:pt>
                <c:pt idx="2">
                  <c:v>205</c:v>
                </c:pt>
              </c:numCache>
            </c:numRef>
          </c:val>
        </c:ser>
        <c:ser>
          <c:idx val="6"/>
          <c:order val="6"/>
          <c:tx>
            <c:strRef>
              <c:f>studentType!$A$8</c:f>
              <c:strCache>
                <c:ptCount val="1"/>
                <c:pt idx="0">
                  <c:v>2010.3</c:v>
                </c:pt>
              </c:strCache>
            </c:strRef>
          </c:tx>
          <c:cat>
            <c:strRef>
              <c:f>studentType!$B$1:$D$1</c:f>
              <c:strCache>
                <c:ptCount val="3"/>
                <c:pt idx="0">
                  <c:v>New</c:v>
                </c:pt>
                <c:pt idx="1">
                  <c:v>Continuing</c:v>
                </c:pt>
                <c:pt idx="2">
                  <c:v>Returning</c:v>
                </c:pt>
              </c:strCache>
            </c:strRef>
          </c:cat>
          <c:val>
            <c:numRef>
              <c:f>studentType!$B$8:$D$8</c:f>
              <c:numCache>
                <c:formatCode>General</c:formatCode>
                <c:ptCount val="3"/>
                <c:pt idx="0">
                  <c:v>654</c:v>
                </c:pt>
                <c:pt idx="1">
                  <c:v>1879</c:v>
                </c:pt>
                <c:pt idx="2">
                  <c:v>166</c:v>
                </c:pt>
              </c:numCache>
            </c:numRef>
          </c:val>
        </c:ser>
        <c:axId val="81876864"/>
        <c:axId val="81878400"/>
      </c:barChart>
      <c:catAx>
        <c:axId val="81876864"/>
        <c:scaling>
          <c:orientation val="minMax"/>
        </c:scaling>
        <c:axPos val="b"/>
        <c:tickLblPos val="nextTo"/>
        <c:crossAx val="81878400"/>
        <c:crosses val="autoZero"/>
        <c:auto val="1"/>
        <c:lblAlgn val="ctr"/>
        <c:lblOffset val="100"/>
      </c:catAx>
      <c:valAx>
        <c:axId val="81878400"/>
        <c:scaling>
          <c:orientation val="minMax"/>
        </c:scaling>
        <c:axPos val="l"/>
        <c:majorGridlines/>
        <c:numFmt formatCode="General" sourceLinked="1"/>
        <c:tickLblPos val="nextTo"/>
        <c:crossAx val="8187686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sz="1200"/>
              <a:t>Fall Semesters 2004 - 2010 Enrollment</a:t>
            </a:r>
            <a:r>
              <a:rPr lang="en-US" sz="1200" baseline="0"/>
              <a:t> by Gender</a:t>
            </a:r>
          </a:p>
          <a:p>
            <a:pPr>
              <a:defRPr/>
            </a:pPr>
            <a:endParaRPr lang="en-US"/>
          </a:p>
        </c:rich>
      </c:tx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gender!$G$1</c:f>
              <c:strCache>
                <c:ptCount val="1"/>
                <c:pt idx="0">
                  <c:v>Female</c:v>
                </c:pt>
              </c:strCache>
            </c:strRef>
          </c:tx>
          <c:dLbls>
            <c:showVal val="1"/>
          </c:dLbls>
          <c:cat>
            <c:strRef>
              <c:f>gender!$F$2:$F$8</c:f>
              <c:strCache>
                <c:ptCount val="7"/>
                <c:pt idx="0">
                  <c:v>2004.3</c:v>
                </c:pt>
                <c:pt idx="1">
                  <c:v>2005.3</c:v>
                </c:pt>
                <c:pt idx="2">
                  <c:v>2006.3</c:v>
                </c:pt>
                <c:pt idx="3">
                  <c:v>2007.3</c:v>
                </c:pt>
                <c:pt idx="4">
                  <c:v>2008.3</c:v>
                </c:pt>
                <c:pt idx="5">
                  <c:v>2009.3</c:v>
                </c:pt>
                <c:pt idx="6">
                  <c:v>2010.3</c:v>
                </c:pt>
              </c:strCache>
            </c:strRef>
          </c:cat>
          <c:val>
            <c:numRef>
              <c:f>gender!$G$2:$G$8</c:f>
              <c:numCache>
                <c:formatCode>0%</c:formatCode>
                <c:ptCount val="7"/>
                <c:pt idx="0">
                  <c:v>0.50408011869436198</c:v>
                </c:pt>
                <c:pt idx="1">
                  <c:v>0.49096258932324593</c:v>
                </c:pt>
                <c:pt idx="2">
                  <c:v>0.51452447274174296</c:v>
                </c:pt>
                <c:pt idx="3">
                  <c:v>0.50760777683854663</c:v>
                </c:pt>
                <c:pt idx="4">
                  <c:v>0.5258655804480652</c:v>
                </c:pt>
                <c:pt idx="5">
                  <c:v>0.5337200870195804</c:v>
                </c:pt>
                <c:pt idx="6">
                  <c:v>0.53649499814746149</c:v>
                </c:pt>
              </c:numCache>
            </c:numRef>
          </c:val>
        </c:ser>
        <c:ser>
          <c:idx val="1"/>
          <c:order val="1"/>
          <c:tx>
            <c:strRef>
              <c:f>gender!$H$1</c:f>
              <c:strCache>
                <c:ptCount val="1"/>
                <c:pt idx="0">
                  <c:v>Male</c:v>
                </c:pt>
              </c:strCache>
            </c:strRef>
          </c:tx>
          <c:dLbls>
            <c:showVal val="1"/>
          </c:dLbls>
          <c:cat>
            <c:strRef>
              <c:f>gender!$F$2:$F$8</c:f>
              <c:strCache>
                <c:ptCount val="7"/>
                <c:pt idx="0">
                  <c:v>2004.3</c:v>
                </c:pt>
                <c:pt idx="1">
                  <c:v>2005.3</c:v>
                </c:pt>
                <c:pt idx="2">
                  <c:v>2006.3</c:v>
                </c:pt>
                <c:pt idx="3">
                  <c:v>2007.3</c:v>
                </c:pt>
                <c:pt idx="4">
                  <c:v>2008.3</c:v>
                </c:pt>
                <c:pt idx="5">
                  <c:v>2009.3</c:v>
                </c:pt>
                <c:pt idx="6">
                  <c:v>2010.3</c:v>
                </c:pt>
              </c:strCache>
            </c:strRef>
          </c:cat>
          <c:val>
            <c:numRef>
              <c:f>gender!$H$2:$H$8</c:f>
              <c:numCache>
                <c:formatCode>0%</c:formatCode>
                <c:ptCount val="7"/>
                <c:pt idx="0">
                  <c:v>0.49591988130563869</c:v>
                </c:pt>
                <c:pt idx="1">
                  <c:v>0.5090374106767549</c:v>
                </c:pt>
                <c:pt idx="2">
                  <c:v>0.48547552725825766</c:v>
                </c:pt>
                <c:pt idx="3">
                  <c:v>0.49239222316145442</c:v>
                </c:pt>
                <c:pt idx="4">
                  <c:v>0.47413441955193475</c:v>
                </c:pt>
                <c:pt idx="5">
                  <c:v>0.46627991298042082</c:v>
                </c:pt>
                <c:pt idx="6">
                  <c:v>0.46350500185253796</c:v>
                </c:pt>
              </c:numCache>
            </c:numRef>
          </c:val>
        </c:ser>
        <c:overlap val="100"/>
        <c:axId val="81904768"/>
        <c:axId val="81906304"/>
      </c:barChart>
      <c:catAx>
        <c:axId val="81904768"/>
        <c:scaling>
          <c:orientation val="minMax"/>
        </c:scaling>
        <c:axPos val="b"/>
        <c:tickLblPos val="nextTo"/>
        <c:crossAx val="81906304"/>
        <c:crosses val="autoZero"/>
        <c:auto val="1"/>
        <c:lblAlgn val="ctr"/>
        <c:lblOffset val="100"/>
      </c:catAx>
      <c:valAx>
        <c:axId val="81906304"/>
        <c:scaling>
          <c:orientation val="minMax"/>
        </c:scaling>
        <c:axPos val="l"/>
        <c:majorGridlines/>
        <c:numFmt formatCode="0%" sourceLinked="1"/>
        <c:tickLblPos val="nextTo"/>
        <c:crossAx val="8190476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Fall Semesters 2004 - 2010 Students</a:t>
            </a:r>
            <a:r>
              <a:rPr lang="en-US" baseline="0"/>
              <a:t> in Good Academic Standing</a:t>
            </a:r>
          </a:p>
          <a:p>
            <a:pPr>
              <a:defRPr/>
            </a:pPr>
            <a:endParaRPr lang="en-US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standing!$J$35</c:f>
              <c:strCache>
                <c:ptCount val="1"/>
                <c:pt idx="0">
                  <c:v>2004.3</c:v>
                </c:pt>
              </c:strCache>
            </c:strRef>
          </c:tx>
          <c:cat>
            <c:strRef>
              <c:f>standing!$K$34:$P$34</c:f>
              <c:strCache>
                <c:ptCount val="6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  <c:pt idx="5">
                  <c:v>Average</c:v>
                </c:pt>
              </c:strCache>
            </c:strRef>
          </c:cat>
          <c:val>
            <c:numRef>
              <c:f>standing!$K$35:$P$35</c:f>
              <c:numCache>
                <c:formatCode>0.0%</c:formatCode>
                <c:ptCount val="6"/>
                <c:pt idx="0">
                  <c:v>0.64782608695652233</c:v>
                </c:pt>
                <c:pt idx="1">
                  <c:v>0.88509316770186275</c:v>
                </c:pt>
                <c:pt idx="2">
                  <c:v>0.80785123966942241</c:v>
                </c:pt>
                <c:pt idx="3">
                  <c:v>0.56613756613756616</c:v>
                </c:pt>
                <c:pt idx="4">
                  <c:v>0.71812080536912815</c:v>
                </c:pt>
                <c:pt idx="5">
                  <c:v>0.72032640949554894</c:v>
                </c:pt>
              </c:numCache>
            </c:numRef>
          </c:val>
        </c:ser>
        <c:ser>
          <c:idx val="1"/>
          <c:order val="1"/>
          <c:tx>
            <c:strRef>
              <c:f>standing!$J$36</c:f>
              <c:strCache>
                <c:ptCount val="1"/>
                <c:pt idx="0">
                  <c:v>2005.3</c:v>
                </c:pt>
              </c:strCache>
            </c:strRef>
          </c:tx>
          <c:cat>
            <c:strRef>
              <c:f>standing!$K$34:$P$34</c:f>
              <c:strCache>
                <c:ptCount val="6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  <c:pt idx="5">
                  <c:v>Average</c:v>
                </c:pt>
              </c:strCache>
            </c:strRef>
          </c:cat>
          <c:val>
            <c:numRef>
              <c:f>standing!$K$36:$P$36</c:f>
              <c:numCache>
                <c:formatCode>0.0%</c:formatCode>
                <c:ptCount val="6"/>
                <c:pt idx="0">
                  <c:v>0.76819407008086316</c:v>
                </c:pt>
                <c:pt idx="1">
                  <c:v>0.88749999999999996</c:v>
                </c:pt>
                <c:pt idx="2">
                  <c:v>0.79332615715823451</c:v>
                </c:pt>
                <c:pt idx="3">
                  <c:v>0.49399656946826798</c:v>
                </c:pt>
                <c:pt idx="4">
                  <c:v>0.80113636363636298</c:v>
                </c:pt>
                <c:pt idx="5">
                  <c:v>0.72929802437999225</c:v>
                </c:pt>
              </c:numCache>
            </c:numRef>
          </c:val>
        </c:ser>
        <c:ser>
          <c:idx val="2"/>
          <c:order val="2"/>
          <c:tx>
            <c:strRef>
              <c:f>standing!$J$37</c:f>
              <c:strCache>
                <c:ptCount val="1"/>
                <c:pt idx="0">
                  <c:v>2006.3</c:v>
                </c:pt>
              </c:strCache>
            </c:strRef>
          </c:tx>
          <c:cat>
            <c:strRef>
              <c:f>standing!$K$34:$P$34</c:f>
              <c:strCache>
                <c:ptCount val="6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  <c:pt idx="5">
                  <c:v>Average</c:v>
                </c:pt>
              </c:strCache>
            </c:strRef>
          </c:cat>
          <c:val>
            <c:numRef>
              <c:f>standing!$K$37:$P$37</c:f>
              <c:numCache>
                <c:formatCode>0.0%</c:formatCode>
                <c:ptCount val="6"/>
                <c:pt idx="0">
                  <c:v>0.68248175182481752</c:v>
                </c:pt>
                <c:pt idx="1">
                  <c:v>0.78865979381443352</c:v>
                </c:pt>
                <c:pt idx="2">
                  <c:v>0.81211498973305896</c:v>
                </c:pt>
                <c:pt idx="3">
                  <c:v>0.51612903225806528</c:v>
                </c:pt>
                <c:pt idx="4">
                  <c:v>0.81920903954802315</c:v>
                </c:pt>
                <c:pt idx="5">
                  <c:v>0.70951054516514067</c:v>
                </c:pt>
              </c:numCache>
            </c:numRef>
          </c:val>
        </c:ser>
        <c:ser>
          <c:idx val="3"/>
          <c:order val="3"/>
          <c:tx>
            <c:strRef>
              <c:f>standing!$J$38</c:f>
              <c:strCache>
                <c:ptCount val="1"/>
                <c:pt idx="0">
                  <c:v>2007.3</c:v>
                </c:pt>
              </c:strCache>
            </c:strRef>
          </c:tx>
          <c:cat>
            <c:strRef>
              <c:f>standing!$K$34:$P$34</c:f>
              <c:strCache>
                <c:ptCount val="6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  <c:pt idx="5">
                  <c:v>Average</c:v>
                </c:pt>
              </c:strCache>
            </c:strRef>
          </c:cat>
          <c:val>
            <c:numRef>
              <c:f>standing!$K$38:$P$38</c:f>
              <c:numCache>
                <c:formatCode>0.0%</c:formatCode>
                <c:ptCount val="6"/>
                <c:pt idx="0">
                  <c:v>0.73523421588594706</c:v>
                </c:pt>
                <c:pt idx="1">
                  <c:v>0.83152173913043481</c:v>
                </c:pt>
                <c:pt idx="2">
                  <c:v>0.80841638981173725</c:v>
                </c:pt>
                <c:pt idx="3">
                  <c:v>0.54605263157894735</c:v>
                </c:pt>
                <c:pt idx="4">
                  <c:v>0.8833333333333333</c:v>
                </c:pt>
                <c:pt idx="5">
                  <c:v>0.73330515638208016</c:v>
                </c:pt>
              </c:numCache>
            </c:numRef>
          </c:val>
        </c:ser>
        <c:ser>
          <c:idx val="4"/>
          <c:order val="4"/>
          <c:tx>
            <c:strRef>
              <c:f>standing!$J$39</c:f>
              <c:strCache>
                <c:ptCount val="1"/>
                <c:pt idx="0">
                  <c:v>2008.3</c:v>
                </c:pt>
              </c:strCache>
            </c:strRef>
          </c:tx>
          <c:cat>
            <c:strRef>
              <c:f>standing!$K$34:$P$34</c:f>
              <c:strCache>
                <c:ptCount val="6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  <c:pt idx="5">
                  <c:v>Average</c:v>
                </c:pt>
              </c:strCache>
            </c:strRef>
          </c:cat>
          <c:val>
            <c:numRef>
              <c:f>standing!$K$39:$P$39</c:f>
              <c:numCache>
                <c:formatCode>0.0%</c:formatCode>
                <c:ptCount val="6"/>
                <c:pt idx="0">
                  <c:v>0.75929978118161923</c:v>
                </c:pt>
                <c:pt idx="1">
                  <c:v>0.70634920634920706</c:v>
                </c:pt>
                <c:pt idx="2">
                  <c:v>0.82458100558659264</c:v>
                </c:pt>
                <c:pt idx="3">
                  <c:v>0.54361370716510904</c:v>
                </c:pt>
                <c:pt idx="4">
                  <c:v>0.86602870813397204</c:v>
                </c:pt>
                <c:pt idx="5">
                  <c:v>0.73034623217922678</c:v>
                </c:pt>
              </c:numCache>
            </c:numRef>
          </c:val>
        </c:ser>
        <c:ser>
          <c:idx val="5"/>
          <c:order val="5"/>
          <c:tx>
            <c:strRef>
              <c:f>standing!$J$40</c:f>
              <c:strCache>
                <c:ptCount val="1"/>
                <c:pt idx="0">
                  <c:v>2009.3</c:v>
                </c:pt>
              </c:strCache>
            </c:strRef>
          </c:tx>
          <c:cat>
            <c:strRef>
              <c:f>standing!$K$34:$P$34</c:f>
              <c:strCache>
                <c:ptCount val="6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  <c:pt idx="5">
                  <c:v>Average</c:v>
                </c:pt>
              </c:strCache>
            </c:strRef>
          </c:cat>
          <c:val>
            <c:numRef>
              <c:f>standing!$K$40:$P$40</c:f>
              <c:numCache>
                <c:formatCode>0.0%</c:formatCode>
                <c:ptCount val="6"/>
                <c:pt idx="0">
                  <c:v>0.76724137931034542</c:v>
                </c:pt>
                <c:pt idx="1">
                  <c:v>0.74248927038626611</c:v>
                </c:pt>
                <c:pt idx="2">
                  <c:v>0.83582089552238881</c:v>
                </c:pt>
                <c:pt idx="3">
                  <c:v>0.67275280898876455</c:v>
                </c:pt>
                <c:pt idx="4">
                  <c:v>0.76315789473684215</c:v>
                </c:pt>
                <c:pt idx="5">
                  <c:v>0.76540971718636752</c:v>
                </c:pt>
              </c:numCache>
            </c:numRef>
          </c:val>
        </c:ser>
        <c:axId val="81853056"/>
        <c:axId val="82260352"/>
      </c:barChart>
      <c:catAx>
        <c:axId val="81853056"/>
        <c:scaling>
          <c:orientation val="minMax"/>
        </c:scaling>
        <c:axPos val="b"/>
        <c:tickLblPos val="nextTo"/>
        <c:crossAx val="82260352"/>
        <c:crosses val="autoZero"/>
        <c:auto val="1"/>
        <c:lblAlgn val="ctr"/>
        <c:lblOffset val="100"/>
      </c:catAx>
      <c:valAx>
        <c:axId val="82260352"/>
        <c:scaling>
          <c:orientation val="minMax"/>
        </c:scaling>
        <c:axPos val="l"/>
        <c:majorGridlines/>
        <c:numFmt formatCode="0.0%" sourceLinked="1"/>
        <c:tickLblPos val="nextTo"/>
        <c:crossAx val="8185305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sz="1200"/>
              <a:t>Fall Semesters 2004 - 2010 Honors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Honors!$A$2</c:f>
              <c:strCache>
                <c:ptCount val="1"/>
                <c:pt idx="0">
                  <c:v>2004.3</c:v>
                </c:pt>
              </c:strCache>
            </c:strRef>
          </c:tx>
          <c:cat>
            <c:strRef>
              <c:f>Honors!$B$1:$D$1</c:f>
              <c:strCache>
                <c:ptCount val="3"/>
                <c:pt idx="0">
                  <c:v>Dean's List</c:v>
                </c:pt>
                <c:pt idx="1">
                  <c:v>Honor Roll</c:v>
                </c:pt>
                <c:pt idx="2">
                  <c:v>President's List</c:v>
                </c:pt>
              </c:strCache>
            </c:strRef>
          </c:cat>
          <c:val>
            <c:numRef>
              <c:f>Honors!$B$2:$D$2</c:f>
              <c:numCache>
                <c:formatCode>General</c:formatCode>
                <c:ptCount val="3"/>
                <c:pt idx="0">
                  <c:v>28</c:v>
                </c:pt>
                <c:pt idx="1">
                  <c:v>74</c:v>
                </c:pt>
                <c:pt idx="2">
                  <c:v>10</c:v>
                </c:pt>
              </c:numCache>
            </c:numRef>
          </c:val>
        </c:ser>
        <c:ser>
          <c:idx val="1"/>
          <c:order val="1"/>
          <c:tx>
            <c:strRef>
              <c:f>Honors!$A$3</c:f>
              <c:strCache>
                <c:ptCount val="1"/>
                <c:pt idx="0">
                  <c:v>2005.3</c:v>
                </c:pt>
              </c:strCache>
            </c:strRef>
          </c:tx>
          <c:cat>
            <c:strRef>
              <c:f>Honors!$B$1:$D$1</c:f>
              <c:strCache>
                <c:ptCount val="3"/>
                <c:pt idx="0">
                  <c:v>Dean's List</c:v>
                </c:pt>
                <c:pt idx="1">
                  <c:v>Honor Roll</c:v>
                </c:pt>
                <c:pt idx="2">
                  <c:v>President's List</c:v>
                </c:pt>
              </c:strCache>
            </c:strRef>
          </c:cat>
          <c:val>
            <c:numRef>
              <c:f>Honors!$B$3:$D$3</c:f>
              <c:numCache>
                <c:formatCode>General</c:formatCode>
                <c:ptCount val="3"/>
                <c:pt idx="0">
                  <c:v>24</c:v>
                </c:pt>
                <c:pt idx="1">
                  <c:v>28</c:v>
                </c:pt>
                <c:pt idx="2">
                  <c:v>8</c:v>
                </c:pt>
              </c:numCache>
            </c:numRef>
          </c:val>
        </c:ser>
        <c:ser>
          <c:idx val="2"/>
          <c:order val="2"/>
          <c:tx>
            <c:strRef>
              <c:f>Honors!$A$4</c:f>
              <c:strCache>
                <c:ptCount val="1"/>
                <c:pt idx="0">
                  <c:v>2006.3</c:v>
                </c:pt>
              </c:strCache>
            </c:strRef>
          </c:tx>
          <c:cat>
            <c:strRef>
              <c:f>Honors!$B$1:$D$1</c:f>
              <c:strCache>
                <c:ptCount val="3"/>
                <c:pt idx="0">
                  <c:v>Dean's List</c:v>
                </c:pt>
                <c:pt idx="1">
                  <c:v>Honor Roll</c:v>
                </c:pt>
                <c:pt idx="2">
                  <c:v>President's List</c:v>
                </c:pt>
              </c:strCache>
            </c:strRef>
          </c:cat>
          <c:val>
            <c:numRef>
              <c:f>Honors!$B$4:$D$4</c:f>
              <c:numCache>
                <c:formatCode>General</c:formatCode>
                <c:ptCount val="3"/>
                <c:pt idx="0">
                  <c:v>31</c:v>
                </c:pt>
                <c:pt idx="1">
                  <c:v>52</c:v>
                </c:pt>
                <c:pt idx="2">
                  <c:v>10</c:v>
                </c:pt>
              </c:numCache>
            </c:numRef>
          </c:val>
        </c:ser>
        <c:ser>
          <c:idx val="3"/>
          <c:order val="3"/>
          <c:tx>
            <c:strRef>
              <c:f>Honors!$A$5</c:f>
              <c:strCache>
                <c:ptCount val="1"/>
                <c:pt idx="0">
                  <c:v>2007.3</c:v>
                </c:pt>
              </c:strCache>
            </c:strRef>
          </c:tx>
          <c:cat>
            <c:strRef>
              <c:f>Honors!$B$1:$D$1</c:f>
              <c:strCache>
                <c:ptCount val="3"/>
                <c:pt idx="0">
                  <c:v>Dean's List</c:v>
                </c:pt>
                <c:pt idx="1">
                  <c:v>Honor Roll</c:v>
                </c:pt>
                <c:pt idx="2">
                  <c:v>President's List</c:v>
                </c:pt>
              </c:strCache>
            </c:strRef>
          </c:cat>
          <c:val>
            <c:numRef>
              <c:f>Honors!$B$5:$D$5</c:f>
              <c:numCache>
                <c:formatCode>General</c:formatCode>
                <c:ptCount val="3"/>
                <c:pt idx="0">
                  <c:v>39</c:v>
                </c:pt>
                <c:pt idx="1">
                  <c:v>56</c:v>
                </c:pt>
                <c:pt idx="2">
                  <c:v>10</c:v>
                </c:pt>
              </c:numCache>
            </c:numRef>
          </c:val>
        </c:ser>
        <c:ser>
          <c:idx val="4"/>
          <c:order val="4"/>
          <c:tx>
            <c:strRef>
              <c:f>Honors!$A$6</c:f>
              <c:strCache>
                <c:ptCount val="1"/>
                <c:pt idx="0">
                  <c:v>2008.3</c:v>
                </c:pt>
              </c:strCache>
            </c:strRef>
          </c:tx>
          <c:cat>
            <c:strRef>
              <c:f>Honors!$B$1:$D$1</c:f>
              <c:strCache>
                <c:ptCount val="3"/>
                <c:pt idx="0">
                  <c:v>Dean's List</c:v>
                </c:pt>
                <c:pt idx="1">
                  <c:v>Honor Roll</c:v>
                </c:pt>
                <c:pt idx="2">
                  <c:v>President's List</c:v>
                </c:pt>
              </c:strCache>
            </c:strRef>
          </c:cat>
          <c:val>
            <c:numRef>
              <c:f>Honors!$B$6:$D$6</c:f>
              <c:numCache>
                <c:formatCode>General</c:formatCode>
                <c:ptCount val="3"/>
                <c:pt idx="0">
                  <c:v>41</c:v>
                </c:pt>
                <c:pt idx="1">
                  <c:v>72</c:v>
                </c:pt>
                <c:pt idx="2">
                  <c:v>17</c:v>
                </c:pt>
              </c:numCache>
            </c:numRef>
          </c:val>
        </c:ser>
        <c:ser>
          <c:idx val="5"/>
          <c:order val="5"/>
          <c:tx>
            <c:strRef>
              <c:f>Honors!$A$7</c:f>
              <c:strCache>
                <c:ptCount val="1"/>
                <c:pt idx="0">
                  <c:v>2009.3</c:v>
                </c:pt>
              </c:strCache>
            </c:strRef>
          </c:tx>
          <c:cat>
            <c:strRef>
              <c:f>Honors!$B$1:$D$1</c:f>
              <c:strCache>
                <c:ptCount val="3"/>
                <c:pt idx="0">
                  <c:v>Dean's List</c:v>
                </c:pt>
                <c:pt idx="1">
                  <c:v>Honor Roll</c:v>
                </c:pt>
                <c:pt idx="2">
                  <c:v>President's List</c:v>
                </c:pt>
              </c:strCache>
            </c:strRef>
          </c:cat>
          <c:val>
            <c:numRef>
              <c:f>Honors!$B$7:$D$7</c:f>
              <c:numCache>
                <c:formatCode>General</c:formatCode>
                <c:ptCount val="3"/>
                <c:pt idx="0">
                  <c:v>53</c:v>
                </c:pt>
                <c:pt idx="1">
                  <c:v>81</c:v>
                </c:pt>
                <c:pt idx="2">
                  <c:v>10</c:v>
                </c:pt>
              </c:numCache>
            </c:numRef>
          </c:val>
        </c:ser>
        <c:axId val="82321792"/>
        <c:axId val="82323328"/>
      </c:barChart>
      <c:catAx>
        <c:axId val="82321792"/>
        <c:scaling>
          <c:orientation val="minMax"/>
        </c:scaling>
        <c:axPos val="b"/>
        <c:tickLblPos val="nextTo"/>
        <c:crossAx val="82323328"/>
        <c:crosses val="autoZero"/>
        <c:auto val="1"/>
        <c:lblAlgn val="ctr"/>
        <c:lblOffset val="100"/>
      </c:catAx>
      <c:valAx>
        <c:axId val="82323328"/>
        <c:scaling>
          <c:orientation val="minMax"/>
        </c:scaling>
        <c:axPos val="l"/>
        <c:majorGridlines/>
        <c:numFmt formatCode="General" sourceLinked="1"/>
        <c:tickLblPos val="nextTo"/>
        <c:crossAx val="8232179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sz="1200"/>
              <a:t>Graduates</a:t>
            </a:r>
            <a:r>
              <a:rPr lang="en-US" sz="1200" baseline="0"/>
              <a:t> by Campus &amp; Term</a:t>
            </a:r>
            <a:endParaRPr lang="en-US" sz="120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2003.3</c:v>
                </c:pt>
              </c:strCache>
            </c:strRef>
          </c:tx>
          <c:cat>
            <c:strRef>
              <c:f>Sheet1!$B$1:$G$1</c:f>
              <c:strCache>
                <c:ptCount val="6"/>
                <c:pt idx="0">
                  <c:v>Undefined</c:v>
                </c:pt>
                <c:pt idx="1">
                  <c:v>Chuuk</c:v>
                </c:pt>
                <c:pt idx="2">
                  <c:v>Kosrae</c:v>
                </c:pt>
                <c:pt idx="3">
                  <c:v>National</c:v>
                </c:pt>
                <c:pt idx="4">
                  <c:v>Pohnpei</c:v>
                </c:pt>
                <c:pt idx="5">
                  <c:v>Yap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1">
                  <c:v>6</c:v>
                </c:pt>
                <c:pt idx="2">
                  <c:v>3</c:v>
                </c:pt>
                <c:pt idx="3">
                  <c:v>65</c:v>
                </c:pt>
                <c:pt idx="4">
                  <c:v>22</c:v>
                </c:pt>
                <c:pt idx="5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2004.1</c:v>
                </c:pt>
              </c:strCache>
            </c:strRef>
          </c:tx>
          <c:cat>
            <c:strRef>
              <c:f>Sheet1!$B$1:$G$1</c:f>
              <c:strCache>
                <c:ptCount val="6"/>
                <c:pt idx="0">
                  <c:v>Undefined</c:v>
                </c:pt>
                <c:pt idx="1">
                  <c:v>Chuuk</c:v>
                </c:pt>
                <c:pt idx="2">
                  <c:v>Kosrae</c:v>
                </c:pt>
                <c:pt idx="3">
                  <c:v>National</c:v>
                </c:pt>
                <c:pt idx="4">
                  <c:v>Pohnpei</c:v>
                </c:pt>
                <c:pt idx="5">
                  <c:v>Yap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2</c:v>
                </c:pt>
                <c:pt idx="1">
                  <c:v>14</c:v>
                </c:pt>
                <c:pt idx="2">
                  <c:v>15</c:v>
                </c:pt>
                <c:pt idx="3">
                  <c:v>75</c:v>
                </c:pt>
                <c:pt idx="4">
                  <c:v>8</c:v>
                </c:pt>
                <c:pt idx="5">
                  <c:v>5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2004.2</c:v>
                </c:pt>
              </c:strCache>
            </c:strRef>
          </c:tx>
          <c:cat>
            <c:strRef>
              <c:f>Sheet1!$B$1:$G$1</c:f>
              <c:strCache>
                <c:ptCount val="6"/>
                <c:pt idx="0">
                  <c:v>Undefined</c:v>
                </c:pt>
                <c:pt idx="1">
                  <c:v>Chuuk</c:v>
                </c:pt>
                <c:pt idx="2">
                  <c:v>Kosrae</c:v>
                </c:pt>
                <c:pt idx="3">
                  <c:v>National</c:v>
                </c:pt>
                <c:pt idx="4">
                  <c:v>Pohnpei</c:v>
                </c:pt>
                <c:pt idx="5">
                  <c:v>Yap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5</c:v>
                </c:pt>
                <c:pt idx="3">
                  <c:v>26</c:v>
                </c:pt>
                <c:pt idx="5">
                  <c:v>5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2004.3</c:v>
                </c:pt>
              </c:strCache>
            </c:strRef>
          </c:tx>
          <c:cat>
            <c:strRef>
              <c:f>Sheet1!$B$1:$G$1</c:f>
              <c:strCache>
                <c:ptCount val="6"/>
                <c:pt idx="0">
                  <c:v>Undefined</c:v>
                </c:pt>
                <c:pt idx="1">
                  <c:v>Chuuk</c:v>
                </c:pt>
                <c:pt idx="2">
                  <c:v>Kosrae</c:v>
                </c:pt>
                <c:pt idx="3">
                  <c:v>National</c:v>
                </c:pt>
                <c:pt idx="4">
                  <c:v>Pohnpei</c:v>
                </c:pt>
                <c:pt idx="5">
                  <c:v>Yap</c:v>
                </c:pt>
              </c:strCache>
            </c:strRef>
          </c:cat>
          <c:val>
            <c:numRef>
              <c:f>Sheet1!$B$5:$G$5</c:f>
              <c:numCache>
                <c:formatCode>General</c:formatCode>
                <c:ptCount val="6"/>
                <c:pt idx="1">
                  <c:v>8</c:v>
                </c:pt>
                <c:pt idx="2">
                  <c:v>8</c:v>
                </c:pt>
                <c:pt idx="3">
                  <c:v>86</c:v>
                </c:pt>
                <c:pt idx="4">
                  <c:v>28</c:v>
                </c:pt>
                <c:pt idx="5">
                  <c:v>2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2005.1</c:v>
                </c:pt>
              </c:strCache>
            </c:strRef>
          </c:tx>
          <c:cat>
            <c:strRef>
              <c:f>Sheet1!$B$1:$G$1</c:f>
              <c:strCache>
                <c:ptCount val="6"/>
                <c:pt idx="0">
                  <c:v>Undefined</c:v>
                </c:pt>
                <c:pt idx="1">
                  <c:v>Chuuk</c:v>
                </c:pt>
                <c:pt idx="2">
                  <c:v>Kosrae</c:v>
                </c:pt>
                <c:pt idx="3">
                  <c:v>National</c:v>
                </c:pt>
                <c:pt idx="4">
                  <c:v>Pohnpei</c:v>
                </c:pt>
                <c:pt idx="5">
                  <c:v>Yap</c:v>
                </c:pt>
              </c:strCache>
            </c:strRef>
          </c:cat>
          <c:val>
            <c:numRef>
              <c:f>Sheet1!$B$6:$G$6</c:f>
              <c:numCache>
                <c:formatCode>General</c:formatCode>
                <c:ptCount val="6"/>
                <c:pt idx="0">
                  <c:v>1</c:v>
                </c:pt>
                <c:pt idx="1">
                  <c:v>8</c:v>
                </c:pt>
                <c:pt idx="2">
                  <c:v>11</c:v>
                </c:pt>
                <c:pt idx="3">
                  <c:v>66</c:v>
                </c:pt>
                <c:pt idx="4">
                  <c:v>19</c:v>
                </c:pt>
                <c:pt idx="5">
                  <c:v>4</c:v>
                </c:pt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2005.2</c:v>
                </c:pt>
              </c:strCache>
            </c:strRef>
          </c:tx>
          <c:cat>
            <c:strRef>
              <c:f>Sheet1!$B$1:$G$1</c:f>
              <c:strCache>
                <c:ptCount val="6"/>
                <c:pt idx="0">
                  <c:v>Undefined</c:v>
                </c:pt>
                <c:pt idx="1">
                  <c:v>Chuuk</c:v>
                </c:pt>
                <c:pt idx="2">
                  <c:v>Kosrae</c:v>
                </c:pt>
                <c:pt idx="3">
                  <c:v>National</c:v>
                </c:pt>
                <c:pt idx="4">
                  <c:v>Pohnpei</c:v>
                </c:pt>
                <c:pt idx="5">
                  <c:v>Yap</c:v>
                </c:pt>
              </c:strCache>
            </c:strRef>
          </c:cat>
          <c:val>
            <c:numRef>
              <c:f>Sheet1!$B$7:$G$7</c:f>
              <c:numCache>
                <c:formatCode>General</c:formatCode>
                <c:ptCount val="6"/>
                <c:pt idx="1">
                  <c:v>4</c:v>
                </c:pt>
                <c:pt idx="2">
                  <c:v>2</c:v>
                </c:pt>
                <c:pt idx="3">
                  <c:v>15</c:v>
                </c:pt>
                <c:pt idx="4">
                  <c:v>8</c:v>
                </c:pt>
                <c:pt idx="5">
                  <c:v>2</c:v>
                </c:pt>
              </c:numCache>
            </c:numRef>
          </c:val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2005.3</c:v>
                </c:pt>
              </c:strCache>
            </c:strRef>
          </c:tx>
          <c:cat>
            <c:strRef>
              <c:f>Sheet1!$B$1:$G$1</c:f>
              <c:strCache>
                <c:ptCount val="6"/>
                <c:pt idx="0">
                  <c:v>Undefined</c:v>
                </c:pt>
                <c:pt idx="1">
                  <c:v>Chuuk</c:v>
                </c:pt>
                <c:pt idx="2">
                  <c:v>Kosrae</c:v>
                </c:pt>
                <c:pt idx="3">
                  <c:v>National</c:v>
                </c:pt>
                <c:pt idx="4">
                  <c:v>Pohnpei</c:v>
                </c:pt>
                <c:pt idx="5">
                  <c:v>Yap</c:v>
                </c:pt>
              </c:strCache>
            </c:strRef>
          </c:cat>
          <c:val>
            <c:numRef>
              <c:f>Sheet1!$B$8:$G$8</c:f>
              <c:numCache>
                <c:formatCode>General</c:formatCode>
                <c:ptCount val="6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63</c:v>
                </c:pt>
                <c:pt idx="4">
                  <c:v>10</c:v>
                </c:pt>
                <c:pt idx="5">
                  <c:v>4</c:v>
                </c:pt>
              </c:numCache>
            </c:numRef>
          </c:val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2006.1</c:v>
                </c:pt>
              </c:strCache>
            </c:strRef>
          </c:tx>
          <c:cat>
            <c:strRef>
              <c:f>Sheet1!$B$1:$G$1</c:f>
              <c:strCache>
                <c:ptCount val="6"/>
                <c:pt idx="0">
                  <c:v>Undefined</c:v>
                </c:pt>
                <c:pt idx="1">
                  <c:v>Chuuk</c:v>
                </c:pt>
                <c:pt idx="2">
                  <c:v>Kosrae</c:v>
                </c:pt>
                <c:pt idx="3">
                  <c:v>National</c:v>
                </c:pt>
                <c:pt idx="4">
                  <c:v>Pohnpei</c:v>
                </c:pt>
                <c:pt idx="5">
                  <c:v>Yap</c:v>
                </c:pt>
              </c:strCache>
            </c:strRef>
          </c:cat>
          <c:val>
            <c:numRef>
              <c:f>Sheet1!$B$9:$G$9</c:f>
              <c:numCache>
                <c:formatCode>General</c:formatCode>
                <c:ptCount val="6"/>
                <c:pt idx="0">
                  <c:v>1</c:v>
                </c:pt>
                <c:pt idx="1">
                  <c:v>6</c:v>
                </c:pt>
                <c:pt idx="2">
                  <c:v>11</c:v>
                </c:pt>
                <c:pt idx="3">
                  <c:v>61</c:v>
                </c:pt>
                <c:pt idx="4">
                  <c:v>11</c:v>
                </c:pt>
                <c:pt idx="5">
                  <c:v>3</c:v>
                </c:pt>
              </c:numCache>
            </c:numRef>
          </c:val>
        </c:ser>
        <c:ser>
          <c:idx val="8"/>
          <c:order val="8"/>
          <c:tx>
            <c:strRef>
              <c:f>Sheet1!$A$10</c:f>
              <c:strCache>
                <c:ptCount val="1"/>
                <c:pt idx="0">
                  <c:v>2006.2</c:v>
                </c:pt>
              </c:strCache>
            </c:strRef>
          </c:tx>
          <c:cat>
            <c:strRef>
              <c:f>Sheet1!$B$1:$G$1</c:f>
              <c:strCache>
                <c:ptCount val="6"/>
                <c:pt idx="0">
                  <c:v>Undefined</c:v>
                </c:pt>
                <c:pt idx="1">
                  <c:v>Chuuk</c:v>
                </c:pt>
                <c:pt idx="2">
                  <c:v>Kosrae</c:v>
                </c:pt>
                <c:pt idx="3">
                  <c:v>National</c:v>
                </c:pt>
                <c:pt idx="4">
                  <c:v>Pohnpei</c:v>
                </c:pt>
                <c:pt idx="5">
                  <c:v>Yap</c:v>
                </c:pt>
              </c:strCache>
            </c:strRef>
          </c:cat>
          <c:val>
            <c:numRef>
              <c:f>Sheet1!$B$10:$G$10</c:f>
              <c:numCache>
                <c:formatCode>General</c:formatCode>
                <c:ptCount val="6"/>
                <c:pt idx="0">
                  <c:v>4</c:v>
                </c:pt>
                <c:pt idx="1">
                  <c:v>8</c:v>
                </c:pt>
                <c:pt idx="2">
                  <c:v>7</c:v>
                </c:pt>
                <c:pt idx="3">
                  <c:v>29</c:v>
                </c:pt>
                <c:pt idx="5">
                  <c:v>13</c:v>
                </c:pt>
              </c:numCache>
            </c:numRef>
          </c:val>
        </c:ser>
        <c:ser>
          <c:idx val="9"/>
          <c:order val="9"/>
          <c:tx>
            <c:strRef>
              <c:f>Sheet1!$A$11</c:f>
              <c:strCache>
                <c:ptCount val="1"/>
                <c:pt idx="0">
                  <c:v>2006.3</c:v>
                </c:pt>
              </c:strCache>
            </c:strRef>
          </c:tx>
          <c:cat>
            <c:strRef>
              <c:f>Sheet1!$B$1:$G$1</c:f>
              <c:strCache>
                <c:ptCount val="6"/>
                <c:pt idx="0">
                  <c:v>Undefined</c:v>
                </c:pt>
                <c:pt idx="1">
                  <c:v>Chuuk</c:v>
                </c:pt>
                <c:pt idx="2">
                  <c:v>Kosrae</c:v>
                </c:pt>
                <c:pt idx="3">
                  <c:v>National</c:v>
                </c:pt>
                <c:pt idx="4">
                  <c:v>Pohnpei</c:v>
                </c:pt>
                <c:pt idx="5">
                  <c:v>Yap</c:v>
                </c:pt>
              </c:strCache>
            </c:strRef>
          </c:cat>
          <c:val>
            <c:numRef>
              <c:f>Sheet1!$B$11:$G$11</c:f>
              <c:numCache>
                <c:formatCode>General</c:formatCode>
                <c:ptCount val="6"/>
                <c:pt idx="1">
                  <c:v>8</c:v>
                </c:pt>
                <c:pt idx="2">
                  <c:v>1</c:v>
                </c:pt>
                <c:pt idx="3">
                  <c:v>89</c:v>
                </c:pt>
                <c:pt idx="4">
                  <c:v>12</c:v>
                </c:pt>
                <c:pt idx="5">
                  <c:v>5</c:v>
                </c:pt>
              </c:numCache>
            </c:numRef>
          </c:val>
        </c:ser>
        <c:ser>
          <c:idx val="10"/>
          <c:order val="10"/>
          <c:tx>
            <c:strRef>
              <c:f>Sheet1!$A$12</c:f>
              <c:strCache>
                <c:ptCount val="1"/>
                <c:pt idx="0">
                  <c:v>2007.1</c:v>
                </c:pt>
              </c:strCache>
            </c:strRef>
          </c:tx>
          <c:cat>
            <c:strRef>
              <c:f>Sheet1!$B$1:$G$1</c:f>
              <c:strCache>
                <c:ptCount val="6"/>
                <c:pt idx="0">
                  <c:v>Undefined</c:v>
                </c:pt>
                <c:pt idx="1">
                  <c:v>Chuuk</c:v>
                </c:pt>
                <c:pt idx="2">
                  <c:v>Kosrae</c:v>
                </c:pt>
                <c:pt idx="3">
                  <c:v>National</c:v>
                </c:pt>
                <c:pt idx="4">
                  <c:v>Pohnpei</c:v>
                </c:pt>
                <c:pt idx="5">
                  <c:v>Yap</c:v>
                </c:pt>
              </c:strCache>
            </c:strRef>
          </c:cat>
          <c:val>
            <c:numRef>
              <c:f>Sheet1!$B$12:$G$12</c:f>
              <c:numCache>
                <c:formatCode>General</c:formatCode>
                <c:ptCount val="6"/>
                <c:pt idx="0">
                  <c:v>6</c:v>
                </c:pt>
                <c:pt idx="1">
                  <c:v>16</c:v>
                </c:pt>
                <c:pt idx="3">
                  <c:v>79</c:v>
                </c:pt>
                <c:pt idx="4">
                  <c:v>10</c:v>
                </c:pt>
                <c:pt idx="5">
                  <c:v>6</c:v>
                </c:pt>
              </c:numCache>
            </c:numRef>
          </c:val>
        </c:ser>
        <c:ser>
          <c:idx val="11"/>
          <c:order val="11"/>
          <c:tx>
            <c:strRef>
              <c:f>Sheet1!$A$13</c:f>
              <c:strCache>
                <c:ptCount val="1"/>
                <c:pt idx="0">
                  <c:v>2007.2</c:v>
                </c:pt>
              </c:strCache>
            </c:strRef>
          </c:tx>
          <c:cat>
            <c:strRef>
              <c:f>Sheet1!$B$1:$G$1</c:f>
              <c:strCache>
                <c:ptCount val="6"/>
                <c:pt idx="0">
                  <c:v>Undefined</c:v>
                </c:pt>
                <c:pt idx="1">
                  <c:v>Chuuk</c:v>
                </c:pt>
                <c:pt idx="2">
                  <c:v>Kosrae</c:v>
                </c:pt>
                <c:pt idx="3">
                  <c:v>National</c:v>
                </c:pt>
                <c:pt idx="4">
                  <c:v>Pohnpei</c:v>
                </c:pt>
                <c:pt idx="5">
                  <c:v>Yap</c:v>
                </c:pt>
              </c:strCache>
            </c:strRef>
          </c:cat>
          <c:val>
            <c:numRef>
              <c:f>Sheet1!$B$13:$G$13</c:f>
              <c:numCache>
                <c:formatCode>General</c:formatCode>
                <c:ptCount val="6"/>
                <c:pt idx="0">
                  <c:v>11</c:v>
                </c:pt>
                <c:pt idx="1">
                  <c:v>5</c:v>
                </c:pt>
                <c:pt idx="2">
                  <c:v>3</c:v>
                </c:pt>
                <c:pt idx="3">
                  <c:v>13</c:v>
                </c:pt>
                <c:pt idx="4">
                  <c:v>2</c:v>
                </c:pt>
                <c:pt idx="5">
                  <c:v>12</c:v>
                </c:pt>
              </c:numCache>
            </c:numRef>
          </c:val>
        </c:ser>
        <c:ser>
          <c:idx val="12"/>
          <c:order val="12"/>
          <c:tx>
            <c:strRef>
              <c:f>Sheet1!$A$14</c:f>
              <c:strCache>
                <c:ptCount val="1"/>
                <c:pt idx="0">
                  <c:v>2007.3</c:v>
                </c:pt>
              </c:strCache>
            </c:strRef>
          </c:tx>
          <c:cat>
            <c:strRef>
              <c:f>Sheet1!$B$1:$G$1</c:f>
              <c:strCache>
                <c:ptCount val="6"/>
                <c:pt idx="0">
                  <c:v>Undefined</c:v>
                </c:pt>
                <c:pt idx="1">
                  <c:v>Chuuk</c:v>
                </c:pt>
                <c:pt idx="2">
                  <c:v>Kosrae</c:v>
                </c:pt>
                <c:pt idx="3">
                  <c:v>National</c:v>
                </c:pt>
                <c:pt idx="4">
                  <c:v>Pohnpei</c:v>
                </c:pt>
                <c:pt idx="5">
                  <c:v>Yap</c:v>
                </c:pt>
              </c:strCache>
            </c:strRef>
          </c:cat>
          <c:val>
            <c:numRef>
              <c:f>Sheet1!$B$14:$G$14</c:f>
              <c:numCache>
                <c:formatCode>General</c:formatCode>
                <c:ptCount val="6"/>
                <c:pt idx="1">
                  <c:v>3</c:v>
                </c:pt>
                <c:pt idx="2">
                  <c:v>5</c:v>
                </c:pt>
                <c:pt idx="3">
                  <c:v>88</c:v>
                </c:pt>
                <c:pt idx="4">
                  <c:v>25</c:v>
                </c:pt>
                <c:pt idx="5">
                  <c:v>1</c:v>
                </c:pt>
              </c:numCache>
            </c:numRef>
          </c:val>
        </c:ser>
        <c:ser>
          <c:idx val="13"/>
          <c:order val="13"/>
          <c:tx>
            <c:strRef>
              <c:f>Sheet1!$A$15</c:f>
              <c:strCache>
                <c:ptCount val="1"/>
                <c:pt idx="0">
                  <c:v>2008.1</c:v>
                </c:pt>
              </c:strCache>
            </c:strRef>
          </c:tx>
          <c:cat>
            <c:strRef>
              <c:f>Sheet1!$B$1:$G$1</c:f>
              <c:strCache>
                <c:ptCount val="6"/>
                <c:pt idx="0">
                  <c:v>Undefined</c:v>
                </c:pt>
                <c:pt idx="1">
                  <c:v>Chuuk</c:v>
                </c:pt>
                <c:pt idx="2">
                  <c:v>Kosrae</c:v>
                </c:pt>
                <c:pt idx="3">
                  <c:v>National</c:v>
                </c:pt>
                <c:pt idx="4">
                  <c:v>Pohnpei</c:v>
                </c:pt>
                <c:pt idx="5">
                  <c:v>Yap</c:v>
                </c:pt>
              </c:strCache>
            </c:strRef>
          </c:cat>
          <c:val>
            <c:numRef>
              <c:f>Sheet1!$B$15:$G$15</c:f>
              <c:numCache>
                <c:formatCode>General</c:formatCode>
                <c:ptCount val="6"/>
                <c:pt idx="0">
                  <c:v>5</c:v>
                </c:pt>
                <c:pt idx="1">
                  <c:v>18</c:v>
                </c:pt>
                <c:pt idx="2">
                  <c:v>6</c:v>
                </c:pt>
                <c:pt idx="3">
                  <c:v>85</c:v>
                </c:pt>
                <c:pt idx="4">
                  <c:v>14</c:v>
                </c:pt>
                <c:pt idx="5">
                  <c:v>12</c:v>
                </c:pt>
              </c:numCache>
            </c:numRef>
          </c:val>
        </c:ser>
        <c:ser>
          <c:idx val="14"/>
          <c:order val="14"/>
          <c:tx>
            <c:strRef>
              <c:f>Sheet1!$A$16</c:f>
              <c:strCache>
                <c:ptCount val="1"/>
                <c:pt idx="0">
                  <c:v>2008.2</c:v>
                </c:pt>
              </c:strCache>
            </c:strRef>
          </c:tx>
          <c:cat>
            <c:strRef>
              <c:f>Sheet1!$B$1:$G$1</c:f>
              <c:strCache>
                <c:ptCount val="6"/>
                <c:pt idx="0">
                  <c:v>Undefined</c:v>
                </c:pt>
                <c:pt idx="1">
                  <c:v>Chuuk</c:v>
                </c:pt>
                <c:pt idx="2">
                  <c:v>Kosrae</c:v>
                </c:pt>
                <c:pt idx="3">
                  <c:v>National</c:v>
                </c:pt>
                <c:pt idx="4">
                  <c:v>Pohnpei</c:v>
                </c:pt>
                <c:pt idx="5">
                  <c:v>Yap</c:v>
                </c:pt>
              </c:strCache>
            </c:strRef>
          </c:cat>
          <c:val>
            <c:numRef>
              <c:f>Sheet1!$B$16:$G$16</c:f>
              <c:numCache>
                <c:formatCode>General</c:formatCode>
                <c:ptCount val="6"/>
                <c:pt idx="1">
                  <c:v>8</c:v>
                </c:pt>
                <c:pt idx="2">
                  <c:v>4</c:v>
                </c:pt>
                <c:pt idx="3">
                  <c:v>15</c:v>
                </c:pt>
                <c:pt idx="4">
                  <c:v>3</c:v>
                </c:pt>
                <c:pt idx="5">
                  <c:v>13</c:v>
                </c:pt>
              </c:numCache>
            </c:numRef>
          </c:val>
        </c:ser>
        <c:ser>
          <c:idx val="15"/>
          <c:order val="15"/>
          <c:tx>
            <c:strRef>
              <c:f>Sheet1!$A$17</c:f>
              <c:strCache>
                <c:ptCount val="1"/>
                <c:pt idx="0">
                  <c:v>2008.3</c:v>
                </c:pt>
              </c:strCache>
            </c:strRef>
          </c:tx>
          <c:cat>
            <c:strRef>
              <c:f>Sheet1!$B$1:$G$1</c:f>
              <c:strCache>
                <c:ptCount val="6"/>
                <c:pt idx="0">
                  <c:v>Undefined</c:v>
                </c:pt>
                <c:pt idx="1">
                  <c:v>Chuuk</c:v>
                </c:pt>
                <c:pt idx="2">
                  <c:v>Kosrae</c:v>
                </c:pt>
                <c:pt idx="3">
                  <c:v>National</c:v>
                </c:pt>
                <c:pt idx="4">
                  <c:v>Pohnpei</c:v>
                </c:pt>
                <c:pt idx="5">
                  <c:v>Yap</c:v>
                </c:pt>
              </c:strCache>
            </c:strRef>
          </c:cat>
          <c:val>
            <c:numRef>
              <c:f>Sheet1!$B$17:$G$17</c:f>
              <c:numCache>
                <c:formatCode>General</c:formatCode>
                <c:ptCount val="6"/>
                <c:pt idx="1">
                  <c:v>14</c:v>
                </c:pt>
                <c:pt idx="2">
                  <c:v>7</c:v>
                </c:pt>
                <c:pt idx="3">
                  <c:v>67</c:v>
                </c:pt>
                <c:pt idx="4">
                  <c:v>5</c:v>
                </c:pt>
                <c:pt idx="5">
                  <c:v>8</c:v>
                </c:pt>
              </c:numCache>
            </c:numRef>
          </c:val>
        </c:ser>
        <c:ser>
          <c:idx val="16"/>
          <c:order val="16"/>
          <c:tx>
            <c:strRef>
              <c:f>Sheet1!$A$18</c:f>
              <c:strCache>
                <c:ptCount val="1"/>
                <c:pt idx="0">
                  <c:v>2009.1</c:v>
                </c:pt>
              </c:strCache>
            </c:strRef>
          </c:tx>
          <c:cat>
            <c:strRef>
              <c:f>Sheet1!$B$1:$G$1</c:f>
              <c:strCache>
                <c:ptCount val="6"/>
                <c:pt idx="0">
                  <c:v>Undefined</c:v>
                </c:pt>
                <c:pt idx="1">
                  <c:v>Chuuk</c:v>
                </c:pt>
                <c:pt idx="2">
                  <c:v>Kosrae</c:v>
                </c:pt>
                <c:pt idx="3">
                  <c:v>National</c:v>
                </c:pt>
                <c:pt idx="4">
                  <c:v>Pohnpei</c:v>
                </c:pt>
                <c:pt idx="5">
                  <c:v>Yap</c:v>
                </c:pt>
              </c:strCache>
            </c:strRef>
          </c:cat>
          <c:val>
            <c:numRef>
              <c:f>Sheet1!$B$18:$G$18</c:f>
              <c:numCache>
                <c:formatCode>General</c:formatCode>
                <c:ptCount val="6"/>
                <c:pt idx="1">
                  <c:v>11</c:v>
                </c:pt>
                <c:pt idx="2">
                  <c:v>7</c:v>
                </c:pt>
                <c:pt idx="3">
                  <c:v>77</c:v>
                </c:pt>
                <c:pt idx="4">
                  <c:v>8</c:v>
                </c:pt>
                <c:pt idx="5">
                  <c:v>7</c:v>
                </c:pt>
              </c:numCache>
            </c:numRef>
          </c:val>
        </c:ser>
        <c:ser>
          <c:idx val="17"/>
          <c:order val="17"/>
          <c:tx>
            <c:strRef>
              <c:f>Sheet1!$A$19</c:f>
              <c:strCache>
                <c:ptCount val="1"/>
                <c:pt idx="0">
                  <c:v>2009.2</c:v>
                </c:pt>
              </c:strCache>
            </c:strRef>
          </c:tx>
          <c:cat>
            <c:strRef>
              <c:f>Sheet1!$B$1:$G$1</c:f>
              <c:strCache>
                <c:ptCount val="6"/>
                <c:pt idx="0">
                  <c:v>Undefined</c:v>
                </c:pt>
                <c:pt idx="1">
                  <c:v>Chuuk</c:v>
                </c:pt>
                <c:pt idx="2">
                  <c:v>Kosrae</c:v>
                </c:pt>
                <c:pt idx="3">
                  <c:v>National</c:v>
                </c:pt>
                <c:pt idx="4">
                  <c:v>Pohnpei</c:v>
                </c:pt>
                <c:pt idx="5">
                  <c:v>Yap</c:v>
                </c:pt>
              </c:strCache>
            </c:strRef>
          </c:cat>
          <c:val>
            <c:numRef>
              <c:f>Sheet1!$B$19:$G$19</c:f>
              <c:numCache>
                <c:formatCode>General</c:formatCode>
                <c:ptCount val="6"/>
                <c:pt idx="0">
                  <c:v>2</c:v>
                </c:pt>
                <c:pt idx="1">
                  <c:v>1</c:v>
                </c:pt>
                <c:pt idx="3">
                  <c:v>15</c:v>
                </c:pt>
                <c:pt idx="4">
                  <c:v>1</c:v>
                </c:pt>
              </c:numCache>
            </c:numRef>
          </c:val>
        </c:ser>
        <c:axId val="83545472"/>
        <c:axId val="83555456"/>
      </c:barChart>
      <c:catAx>
        <c:axId val="83545472"/>
        <c:scaling>
          <c:orientation val="minMax"/>
        </c:scaling>
        <c:axPos val="b"/>
        <c:tickLblPos val="nextTo"/>
        <c:crossAx val="83555456"/>
        <c:crosses val="autoZero"/>
        <c:auto val="1"/>
        <c:lblAlgn val="ctr"/>
        <c:lblOffset val="100"/>
      </c:catAx>
      <c:valAx>
        <c:axId val="83555456"/>
        <c:scaling>
          <c:orientation val="minMax"/>
        </c:scaling>
        <c:axPos val="l"/>
        <c:majorGridlines/>
        <c:numFmt formatCode="General" sourceLinked="1"/>
        <c:tickLblPos val="nextTo"/>
        <c:crossAx val="8354547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200"/>
              <a:t>Graudates by School Year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Sheet2!$J$2</c:f>
              <c:strCache>
                <c:ptCount val="1"/>
                <c:pt idx="0">
                  <c:v>SY03/04</c:v>
                </c:pt>
              </c:strCache>
            </c:strRef>
          </c:tx>
          <c:cat>
            <c:strRef>
              <c:f>Sheet2!$K$1:$P$1</c:f>
              <c:strCache>
                <c:ptCount val="6"/>
                <c:pt idx="0">
                  <c:v>Un defined</c:v>
                </c:pt>
                <c:pt idx="1">
                  <c:v>Chuuk</c:v>
                </c:pt>
                <c:pt idx="2">
                  <c:v>Kosrae</c:v>
                </c:pt>
                <c:pt idx="3">
                  <c:v>National</c:v>
                </c:pt>
                <c:pt idx="4">
                  <c:v>Pohnpei</c:v>
                </c:pt>
                <c:pt idx="5">
                  <c:v>Yap</c:v>
                </c:pt>
              </c:strCache>
            </c:strRef>
          </c:cat>
          <c:val>
            <c:numRef>
              <c:f>Sheet2!$K$2:$P$2</c:f>
              <c:numCache>
                <c:formatCode>General</c:formatCode>
                <c:ptCount val="6"/>
                <c:pt idx="0">
                  <c:v>3</c:v>
                </c:pt>
                <c:pt idx="1">
                  <c:v>22</c:v>
                </c:pt>
                <c:pt idx="2">
                  <c:v>23</c:v>
                </c:pt>
                <c:pt idx="3">
                  <c:v>166</c:v>
                </c:pt>
                <c:pt idx="4">
                  <c:v>30</c:v>
                </c:pt>
                <c:pt idx="5">
                  <c:v>11</c:v>
                </c:pt>
              </c:numCache>
            </c:numRef>
          </c:val>
        </c:ser>
        <c:ser>
          <c:idx val="1"/>
          <c:order val="1"/>
          <c:tx>
            <c:strRef>
              <c:f>Sheet2!$J$3</c:f>
              <c:strCache>
                <c:ptCount val="1"/>
                <c:pt idx="0">
                  <c:v>SY04/05</c:v>
                </c:pt>
              </c:strCache>
            </c:strRef>
          </c:tx>
          <c:cat>
            <c:strRef>
              <c:f>Sheet2!$K$1:$P$1</c:f>
              <c:strCache>
                <c:ptCount val="6"/>
                <c:pt idx="0">
                  <c:v>Un defined</c:v>
                </c:pt>
                <c:pt idx="1">
                  <c:v>Chuuk</c:v>
                </c:pt>
                <c:pt idx="2">
                  <c:v>Kosrae</c:v>
                </c:pt>
                <c:pt idx="3">
                  <c:v>National</c:v>
                </c:pt>
                <c:pt idx="4">
                  <c:v>Pohnpei</c:v>
                </c:pt>
                <c:pt idx="5">
                  <c:v>Yap</c:v>
                </c:pt>
              </c:strCache>
            </c:strRef>
          </c:cat>
          <c:val>
            <c:numRef>
              <c:f>Sheet2!$K$3:$P$3</c:f>
              <c:numCache>
                <c:formatCode>General</c:formatCode>
                <c:ptCount val="6"/>
                <c:pt idx="0">
                  <c:v>1</c:v>
                </c:pt>
                <c:pt idx="1">
                  <c:v>20</c:v>
                </c:pt>
                <c:pt idx="2">
                  <c:v>21</c:v>
                </c:pt>
                <c:pt idx="3">
                  <c:v>167</c:v>
                </c:pt>
                <c:pt idx="4">
                  <c:v>55</c:v>
                </c:pt>
                <c:pt idx="5">
                  <c:v>8</c:v>
                </c:pt>
              </c:numCache>
            </c:numRef>
          </c:val>
        </c:ser>
        <c:ser>
          <c:idx val="2"/>
          <c:order val="2"/>
          <c:tx>
            <c:strRef>
              <c:f>Sheet2!$J$4</c:f>
              <c:strCache>
                <c:ptCount val="1"/>
                <c:pt idx="0">
                  <c:v>SY05/06</c:v>
                </c:pt>
              </c:strCache>
            </c:strRef>
          </c:tx>
          <c:cat>
            <c:strRef>
              <c:f>Sheet2!$K$1:$P$1</c:f>
              <c:strCache>
                <c:ptCount val="6"/>
                <c:pt idx="0">
                  <c:v>Un defined</c:v>
                </c:pt>
                <c:pt idx="1">
                  <c:v>Chuuk</c:v>
                </c:pt>
                <c:pt idx="2">
                  <c:v>Kosrae</c:v>
                </c:pt>
                <c:pt idx="3">
                  <c:v>National</c:v>
                </c:pt>
                <c:pt idx="4">
                  <c:v>Pohnpei</c:v>
                </c:pt>
                <c:pt idx="5">
                  <c:v>Yap</c:v>
                </c:pt>
              </c:strCache>
            </c:strRef>
          </c:cat>
          <c:val>
            <c:numRef>
              <c:f>Sheet2!$K$4:$P$4</c:f>
              <c:numCache>
                <c:formatCode>General</c:formatCode>
                <c:ptCount val="6"/>
                <c:pt idx="0">
                  <c:v>9</c:v>
                </c:pt>
                <c:pt idx="1">
                  <c:v>18</c:v>
                </c:pt>
                <c:pt idx="2">
                  <c:v>22</c:v>
                </c:pt>
                <c:pt idx="3">
                  <c:v>153</c:v>
                </c:pt>
                <c:pt idx="4">
                  <c:v>21</c:v>
                </c:pt>
                <c:pt idx="5">
                  <c:v>20</c:v>
                </c:pt>
              </c:numCache>
            </c:numRef>
          </c:val>
        </c:ser>
        <c:ser>
          <c:idx val="3"/>
          <c:order val="3"/>
          <c:tx>
            <c:strRef>
              <c:f>Sheet2!$J$5</c:f>
              <c:strCache>
                <c:ptCount val="1"/>
                <c:pt idx="0">
                  <c:v>SY06/07</c:v>
                </c:pt>
              </c:strCache>
            </c:strRef>
          </c:tx>
          <c:cat>
            <c:strRef>
              <c:f>Sheet2!$K$1:$P$1</c:f>
              <c:strCache>
                <c:ptCount val="6"/>
                <c:pt idx="0">
                  <c:v>Un defined</c:v>
                </c:pt>
                <c:pt idx="1">
                  <c:v>Chuuk</c:v>
                </c:pt>
                <c:pt idx="2">
                  <c:v>Kosrae</c:v>
                </c:pt>
                <c:pt idx="3">
                  <c:v>National</c:v>
                </c:pt>
                <c:pt idx="4">
                  <c:v>Pohnpei</c:v>
                </c:pt>
                <c:pt idx="5">
                  <c:v>Yap</c:v>
                </c:pt>
              </c:strCache>
            </c:strRef>
          </c:cat>
          <c:val>
            <c:numRef>
              <c:f>Sheet2!$K$5:$P$5</c:f>
              <c:numCache>
                <c:formatCode>General</c:formatCode>
                <c:ptCount val="6"/>
                <c:pt idx="0">
                  <c:v>17</c:v>
                </c:pt>
                <c:pt idx="1">
                  <c:v>29</c:v>
                </c:pt>
                <c:pt idx="2">
                  <c:v>4</c:v>
                </c:pt>
                <c:pt idx="3">
                  <c:v>181</c:v>
                </c:pt>
                <c:pt idx="4">
                  <c:v>24</c:v>
                </c:pt>
                <c:pt idx="5">
                  <c:v>23</c:v>
                </c:pt>
              </c:numCache>
            </c:numRef>
          </c:val>
        </c:ser>
        <c:ser>
          <c:idx val="4"/>
          <c:order val="4"/>
          <c:tx>
            <c:strRef>
              <c:f>Sheet2!$J$6</c:f>
              <c:strCache>
                <c:ptCount val="1"/>
                <c:pt idx="0">
                  <c:v>SY07/08</c:v>
                </c:pt>
              </c:strCache>
            </c:strRef>
          </c:tx>
          <c:cat>
            <c:strRef>
              <c:f>Sheet2!$K$1:$P$1</c:f>
              <c:strCache>
                <c:ptCount val="6"/>
                <c:pt idx="0">
                  <c:v>Un defined</c:v>
                </c:pt>
                <c:pt idx="1">
                  <c:v>Chuuk</c:v>
                </c:pt>
                <c:pt idx="2">
                  <c:v>Kosrae</c:v>
                </c:pt>
                <c:pt idx="3">
                  <c:v>National</c:v>
                </c:pt>
                <c:pt idx="4">
                  <c:v>Pohnpei</c:v>
                </c:pt>
                <c:pt idx="5">
                  <c:v>Yap</c:v>
                </c:pt>
              </c:strCache>
            </c:strRef>
          </c:cat>
          <c:val>
            <c:numRef>
              <c:f>Sheet2!$K$6:$P$6</c:f>
              <c:numCache>
                <c:formatCode>General</c:formatCode>
                <c:ptCount val="6"/>
                <c:pt idx="0">
                  <c:v>5</c:v>
                </c:pt>
                <c:pt idx="1">
                  <c:v>29</c:v>
                </c:pt>
                <c:pt idx="2">
                  <c:v>15</c:v>
                </c:pt>
                <c:pt idx="3">
                  <c:v>188</c:v>
                </c:pt>
                <c:pt idx="4">
                  <c:v>42</c:v>
                </c:pt>
                <c:pt idx="5">
                  <c:v>26</c:v>
                </c:pt>
              </c:numCache>
            </c:numRef>
          </c:val>
        </c:ser>
        <c:ser>
          <c:idx val="5"/>
          <c:order val="5"/>
          <c:tx>
            <c:strRef>
              <c:f>Sheet2!$J$7</c:f>
              <c:strCache>
                <c:ptCount val="1"/>
                <c:pt idx="0">
                  <c:v>SY08/09</c:v>
                </c:pt>
              </c:strCache>
            </c:strRef>
          </c:tx>
          <c:cat>
            <c:strRef>
              <c:f>Sheet2!$K$1:$P$1</c:f>
              <c:strCache>
                <c:ptCount val="6"/>
                <c:pt idx="0">
                  <c:v>Un defined</c:v>
                </c:pt>
                <c:pt idx="1">
                  <c:v>Chuuk</c:v>
                </c:pt>
                <c:pt idx="2">
                  <c:v>Kosrae</c:v>
                </c:pt>
                <c:pt idx="3">
                  <c:v>National</c:v>
                </c:pt>
                <c:pt idx="4">
                  <c:v>Pohnpei</c:v>
                </c:pt>
                <c:pt idx="5">
                  <c:v>Yap</c:v>
                </c:pt>
              </c:strCache>
            </c:strRef>
          </c:cat>
          <c:val>
            <c:numRef>
              <c:f>Sheet2!$K$7:$P$7</c:f>
              <c:numCache>
                <c:formatCode>General</c:formatCode>
                <c:ptCount val="6"/>
                <c:pt idx="0">
                  <c:v>2</c:v>
                </c:pt>
                <c:pt idx="1">
                  <c:v>26</c:v>
                </c:pt>
                <c:pt idx="2">
                  <c:v>14</c:v>
                </c:pt>
                <c:pt idx="3">
                  <c:v>159</c:v>
                </c:pt>
                <c:pt idx="4">
                  <c:v>14</c:v>
                </c:pt>
                <c:pt idx="5">
                  <c:v>15</c:v>
                </c:pt>
              </c:numCache>
            </c:numRef>
          </c:val>
        </c:ser>
        <c:axId val="83469440"/>
        <c:axId val="83470976"/>
      </c:barChart>
      <c:catAx>
        <c:axId val="83469440"/>
        <c:scaling>
          <c:orientation val="minMax"/>
        </c:scaling>
        <c:axPos val="b"/>
        <c:tickLblPos val="nextTo"/>
        <c:crossAx val="83470976"/>
        <c:crosses val="autoZero"/>
        <c:auto val="1"/>
        <c:lblAlgn val="ctr"/>
        <c:lblOffset val="100"/>
      </c:catAx>
      <c:valAx>
        <c:axId val="83470976"/>
        <c:scaling>
          <c:orientation val="minMax"/>
        </c:scaling>
        <c:axPos val="l"/>
        <c:majorGridlines/>
        <c:numFmt formatCode="General" sourceLinked="1"/>
        <c:tickLblPos val="nextTo"/>
        <c:crossAx val="8346944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Graduates</a:t>
            </a:r>
            <a:r>
              <a:rPr lang="en-US" baseline="0"/>
              <a:t> by School Year</a:t>
            </a:r>
            <a:endParaRPr lang="en-US"/>
          </a:p>
        </c:rich>
      </c:tx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Sheet2!$B$1</c:f>
              <c:strCache>
                <c:ptCount val="1"/>
                <c:pt idx="0">
                  <c:v>National</c:v>
                </c:pt>
              </c:strCache>
            </c:strRef>
          </c:tx>
          <c:dLbls>
            <c:showVal val="1"/>
          </c:dLbls>
          <c:cat>
            <c:strRef>
              <c:f>Sheet2!$A$2:$A$7</c:f>
              <c:strCache>
                <c:ptCount val="6"/>
                <c:pt idx="0">
                  <c:v>SY03/04</c:v>
                </c:pt>
                <c:pt idx="1">
                  <c:v>SY04/05</c:v>
                </c:pt>
                <c:pt idx="2">
                  <c:v>SY05/06</c:v>
                </c:pt>
                <c:pt idx="3">
                  <c:v>SY06/07</c:v>
                </c:pt>
                <c:pt idx="4">
                  <c:v>SY07/08</c:v>
                </c:pt>
                <c:pt idx="5">
                  <c:v>SY08/09</c:v>
                </c:pt>
              </c:strCache>
            </c:strRef>
          </c:cat>
          <c:val>
            <c:numRef>
              <c:f>Sheet2!$B$2:$B$7</c:f>
              <c:numCache>
                <c:formatCode>General</c:formatCode>
                <c:ptCount val="6"/>
                <c:pt idx="0">
                  <c:v>166</c:v>
                </c:pt>
                <c:pt idx="1">
                  <c:v>167</c:v>
                </c:pt>
                <c:pt idx="2">
                  <c:v>153</c:v>
                </c:pt>
                <c:pt idx="3">
                  <c:v>181</c:v>
                </c:pt>
                <c:pt idx="4">
                  <c:v>188</c:v>
                </c:pt>
                <c:pt idx="5">
                  <c:v>159</c:v>
                </c:pt>
              </c:numCache>
            </c:numRef>
          </c:val>
        </c:ser>
        <c:ser>
          <c:idx val="1"/>
          <c:order val="1"/>
          <c:tx>
            <c:strRef>
              <c:f>Sheet2!$C$1</c:f>
              <c:strCache>
                <c:ptCount val="1"/>
                <c:pt idx="0">
                  <c:v>Un defined</c:v>
                </c:pt>
              </c:strCache>
            </c:strRef>
          </c:tx>
          <c:dLbls>
            <c:showVal val="1"/>
          </c:dLbls>
          <c:cat>
            <c:strRef>
              <c:f>Sheet2!$A$2:$A$7</c:f>
              <c:strCache>
                <c:ptCount val="6"/>
                <c:pt idx="0">
                  <c:v>SY03/04</c:v>
                </c:pt>
                <c:pt idx="1">
                  <c:v>SY04/05</c:v>
                </c:pt>
                <c:pt idx="2">
                  <c:v>SY05/06</c:v>
                </c:pt>
                <c:pt idx="3">
                  <c:v>SY06/07</c:v>
                </c:pt>
                <c:pt idx="4">
                  <c:v>SY07/08</c:v>
                </c:pt>
                <c:pt idx="5">
                  <c:v>SY08/09</c:v>
                </c:pt>
              </c:strCache>
            </c:strRef>
          </c:cat>
          <c:val>
            <c:numRef>
              <c:f>Sheet2!$C$2:$C$7</c:f>
              <c:numCache>
                <c:formatCode>General</c:formatCode>
                <c:ptCount val="6"/>
                <c:pt idx="0">
                  <c:v>3</c:v>
                </c:pt>
                <c:pt idx="1">
                  <c:v>1</c:v>
                </c:pt>
                <c:pt idx="2">
                  <c:v>9</c:v>
                </c:pt>
                <c:pt idx="3">
                  <c:v>17</c:v>
                </c:pt>
                <c:pt idx="4">
                  <c:v>5</c:v>
                </c:pt>
                <c:pt idx="5">
                  <c:v>2</c:v>
                </c:pt>
              </c:numCache>
            </c:numRef>
          </c:val>
        </c:ser>
        <c:ser>
          <c:idx val="2"/>
          <c:order val="2"/>
          <c:tx>
            <c:strRef>
              <c:f>Sheet2!$D$1</c:f>
              <c:strCache>
                <c:ptCount val="1"/>
                <c:pt idx="0">
                  <c:v>Chuuk</c:v>
                </c:pt>
              </c:strCache>
            </c:strRef>
          </c:tx>
          <c:dLbls>
            <c:showVal val="1"/>
          </c:dLbls>
          <c:cat>
            <c:strRef>
              <c:f>Sheet2!$A$2:$A$7</c:f>
              <c:strCache>
                <c:ptCount val="6"/>
                <c:pt idx="0">
                  <c:v>SY03/04</c:v>
                </c:pt>
                <c:pt idx="1">
                  <c:v>SY04/05</c:v>
                </c:pt>
                <c:pt idx="2">
                  <c:v>SY05/06</c:v>
                </c:pt>
                <c:pt idx="3">
                  <c:v>SY06/07</c:v>
                </c:pt>
                <c:pt idx="4">
                  <c:v>SY07/08</c:v>
                </c:pt>
                <c:pt idx="5">
                  <c:v>SY08/09</c:v>
                </c:pt>
              </c:strCache>
            </c:strRef>
          </c:cat>
          <c:val>
            <c:numRef>
              <c:f>Sheet2!$D$2:$D$7</c:f>
              <c:numCache>
                <c:formatCode>General</c:formatCode>
                <c:ptCount val="6"/>
                <c:pt idx="0">
                  <c:v>22</c:v>
                </c:pt>
                <c:pt idx="1">
                  <c:v>20</c:v>
                </c:pt>
                <c:pt idx="2">
                  <c:v>18</c:v>
                </c:pt>
                <c:pt idx="3">
                  <c:v>29</c:v>
                </c:pt>
                <c:pt idx="4">
                  <c:v>29</c:v>
                </c:pt>
                <c:pt idx="5">
                  <c:v>26</c:v>
                </c:pt>
              </c:numCache>
            </c:numRef>
          </c:val>
        </c:ser>
        <c:ser>
          <c:idx val="3"/>
          <c:order val="3"/>
          <c:tx>
            <c:strRef>
              <c:f>Sheet2!$E$1</c:f>
              <c:strCache>
                <c:ptCount val="1"/>
                <c:pt idx="0">
                  <c:v>Kosrae</c:v>
                </c:pt>
              </c:strCache>
            </c:strRef>
          </c:tx>
          <c:dLbls>
            <c:showVal val="1"/>
          </c:dLbls>
          <c:cat>
            <c:strRef>
              <c:f>Sheet2!$A$2:$A$7</c:f>
              <c:strCache>
                <c:ptCount val="6"/>
                <c:pt idx="0">
                  <c:v>SY03/04</c:v>
                </c:pt>
                <c:pt idx="1">
                  <c:v>SY04/05</c:v>
                </c:pt>
                <c:pt idx="2">
                  <c:v>SY05/06</c:v>
                </c:pt>
                <c:pt idx="3">
                  <c:v>SY06/07</c:v>
                </c:pt>
                <c:pt idx="4">
                  <c:v>SY07/08</c:v>
                </c:pt>
                <c:pt idx="5">
                  <c:v>SY08/09</c:v>
                </c:pt>
              </c:strCache>
            </c:strRef>
          </c:cat>
          <c:val>
            <c:numRef>
              <c:f>Sheet2!$E$2:$E$7</c:f>
              <c:numCache>
                <c:formatCode>General</c:formatCode>
                <c:ptCount val="6"/>
                <c:pt idx="0">
                  <c:v>23</c:v>
                </c:pt>
                <c:pt idx="1">
                  <c:v>21</c:v>
                </c:pt>
                <c:pt idx="2">
                  <c:v>22</c:v>
                </c:pt>
                <c:pt idx="3">
                  <c:v>4</c:v>
                </c:pt>
                <c:pt idx="4">
                  <c:v>15</c:v>
                </c:pt>
                <c:pt idx="5">
                  <c:v>14</c:v>
                </c:pt>
              </c:numCache>
            </c:numRef>
          </c:val>
        </c:ser>
        <c:ser>
          <c:idx val="4"/>
          <c:order val="4"/>
          <c:tx>
            <c:strRef>
              <c:f>Sheet2!$F$1</c:f>
              <c:strCache>
                <c:ptCount val="1"/>
                <c:pt idx="0">
                  <c:v>Pohnpei</c:v>
                </c:pt>
              </c:strCache>
            </c:strRef>
          </c:tx>
          <c:dLbls>
            <c:showVal val="1"/>
          </c:dLbls>
          <c:cat>
            <c:strRef>
              <c:f>Sheet2!$A$2:$A$7</c:f>
              <c:strCache>
                <c:ptCount val="6"/>
                <c:pt idx="0">
                  <c:v>SY03/04</c:v>
                </c:pt>
                <c:pt idx="1">
                  <c:v>SY04/05</c:v>
                </c:pt>
                <c:pt idx="2">
                  <c:v>SY05/06</c:v>
                </c:pt>
                <c:pt idx="3">
                  <c:v>SY06/07</c:v>
                </c:pt>
                <c:pt idx="4">
                  <c:v>SY07/08</c:v>
                </c:pt>
                <c:pt idx="5">
                  <c:v>SY08/09</c:v>
                </c:pt>
              </c:strCache>
            </c:strRef>
          </c:cat>
          <c:val>
            <c:numRef>
              <c:f>Sheet2!$F$2:$F$7</c:f>
              <c:numCache>
                <c:formatCode>General</c:formatCode>
                <c:ptCount val="6"/>
                <c:pt idx="0">
                  <c:v>30</c:v>
                </c:pt>
                <c:pt idx="1">
                  <c:v>55</c:v>
                </c:pt>
                <c:pt idx="2">
                  <c:v>21</c:v>
                </c:pt>
                <c:pt idx="3">
                  <c:v>24</c:v>
                </c:pt>
                <c:pt idx="4">
                  <c:v>42</c:v>
                </c:pt>
                <c:pt idx="5">
                  <c:v>14</c:v>
                </c:pt>
              </c:numCache>
            </c:numRef>
          </c:val>
        </c:ser>
        <c:ser>
          <c:idx val="5"/>
          <c:order val="5"/>
          <c:tx>
            <c:strRef>
              <c:f>Sheet2!$G$1</c:f>
              <c:strCache>
                <c:ptCount val="1"/>
                <c:pt idx="0">
                  <c:v>Yap</c:v>
                </c:pt>
              </c:strCache>
            </c:strRef>
          </c:tx>
          <c:dLbls>
            <c:showVal val="1"/>
          </c:dLbls>
          <c:cat>
            <c:strRef>
              <c:f>Sheet2!$A$2:$A$7</c:f>
              <c:strCache>
                <c:ptCount val="6"/>
                <c:pt idx="0">
                  <c:v>SY03/04</c:v>
                </c:pt>
                <c:pt idx="1">
                  <c:v>SY04/05</c:v>
                </c:pt>
                <c:pt idx="2">
                  <c:v>SY05/06</c:v>
                </c:pt>
                <c:pt idx="3">
                  <c:v>SY06/07</c:v>
                </c:pt>
                <c:pt idx="4">
                  <c:v>SY07/08</c:v>
                </c:pt>
                <c:pt idx="5">
                  <c:v>SY08/09</c:v>
                </c:pt>
              </c:strCache>
            </c:strRef>
          </c:cat>
          <c:val>
            <c:numRef>
              <c:f>Sheet2!$G$2:$G$7</c:f>
              <c:numCache>
                <c:formatCode>General</c:formatCode>
                <c:ptCount val="6"/>
                <c:pt idx="0">
                  <c:v>11</c:v>
                </c:pt>
                <c:pt idx="1">
                  <c:v>8</c:v>
                </c:pt>
                <c:pt idx="2">
                  <c:v>20</c:v>
                </c:pt>
                <c:pt idx="3">
                  <c:v>23</c:v>
                </c:pt>
                <c:pt idx="4">
                  <c:v>26</c:v>
                </c:pt>
                <c:pt idx="5">
                  <c:v>15</c:v>
                </c:pt>
              </c:numCache>
            </c:numRef>
          </c:val>
        </c:ser>
        <c:overlap val="100"/>
        <c:axId val="83612800"/>
        <c:axId val="83614336"/>
      </c:barChart>
      <c:catAx>
        <c:axId val="83612800"/>
        <c:scaling>
          <c:orientation val="minMax"/>
        </c:scaling>
        <c:axPos val="b"/>
        <c:tickLblPos val="nextTo"/>
        <c:crossAx val="83614336"/>
        <c:crosses val="autoZero"/>
        <c:auto val="1"/>
        <c:lblAlgn val="ctr"/>
        <c:lblOffset val="100"/>
      </c:catAx>
      <c:valAx>
        <c:axId val="83614336"/>
        <c:scaling>
          <c:orientation val="minMax"/>
        </c:scaling>
        <c:axPos val="l"/>
        <c:majorGridlines/>
        <c:numFmt formatCode="General" sourceLinked="1"/>
        <c:tickLblPos val="nextTo"/>
        <c:crossAx val="8361280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200"/>
              <a:t>Graduates</a:t>
            </a:r>
            <a:r>
              <a:rPr lang="en-US" sz="1200" baseline="0"/>
              <a:t> by School Year &amp; Degree Type</a:t>
            </a:r>
            <a:endParaRPr lang="en-US" sz="120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Sheet4!$A$2</c:f>
              <c:strCache>
                <c:ptCount val="1"/>
                <c:pt idx="0">
                  <c:v>SY03/04</c:v>
                </c:pt>
              </c:strCache>
            </c:strRef>
          </c:tx>
          <c:cat>
            <c:strRef>
              <c:f>Sheet4!$B$1:$H$1</c:f>
              <c:strCache>
                <c:ptCount val="7"/>
                <c:pt idx="0">
                  <c:v>AA</c:v>
                </c:pt>
                <c:pt idx="1">
                  <c:v>AAS</c:v>
                </c:pt>
                <c:pt idx="2">
                  <c:v>AS</c:v>
                </c:pt>
                <c:pt idx="3">
                  <c:v>BA</c:v>
                </c:pt>
                <c:pt idx="4">
                  <c:v>CA</c:v>
                </c:pt>
                <c:pt idx="5">
                  <c:v>CA5</c:v>
                </c:pt>
                <c:pt idx="6">
                  <c:v>TYC</c:v>
                </c:pt>
              </c:strCache>
            </c:strRef>
          </c:cat>
          <c:val>
            <c:numRef>
              <c:f>Sheet4!$B$2:$H$2</c:f>
              <c:numCache>
                <c:formatCode>General</c:formatCode>
                <c:ptCount val="7"/>
                <c:pt idx="0">
                  <c:v>94</c:v>
                </c:pt>
                <c:pt idx="2">
                  <c:v>102</c:v>
                </c:pt>
                <c:pt idx="3">
                  <c:v>10</c:v>
                </c:pt>
                <c:pt idx="4">
                  <c:v>39</c:v>
                </c:pt>
                <c:pt idx="6">
                  <c:v>10</c:v>
                </c:pt>
              </c:numCache>
            </c:numRef>
          </c:val>
        </c:ser>
        <c:ser>
          <c:idx val="1"/>
          <c:order val="1"/>
          <c:tx>
            <c:strRef>
              <c:f>Sheet4!$A$3</c:f>
              <c:strCache>
                <c:ptCount val="1"/>
                <c:pt idx="0">
                  <c:v>SY04/05</c:v>
                </c:pt>
              </c:strCache>
            </c:strRef>
          </c:tx>
          <c:cat>
            <c:strRef>
              <c:f>Sheet4!$B$1:$H$1</c:f>
              <c:strCache>
                <c:ptCount val="7"/>
                <c:pt idx="0">
                  <c:v>AA</c:v>
                </c:pt>
                <c:pt idx="1">
                  <c:v>AAS</c:v>
                </c:pt>
                <c:pt idx="2">
                  <c:v>AS</c:v>
                </c:pt>
                <c:pt idx="3">
                  <c:v>BA</c:v>
                </c:pt>
                <c:pt idx="4">
                  <c:v>CA</c:v>
                </c:pt>
                <c:pt idx="5">
                  <c:v>CA5</c:v>
                </c:pt>
                <c:pt idx="6">
                  <c:v>TYC</c:v>
                </c:pt>
              </c:strCache>
            </c:strRef>
          </c:cat>
          <c:val>
            <c:numRef>
              <c:f>Sheet4!$B$3:$H$3</c:f>
              <c:numCache>
                <c:formatCode>General</c:formatCode>
                <c:ptCount val="7"/>
                <c:pt idx="0">
                  <c:v>77</c:v>
                </c:pt>
                <c:pt idx="1">
                  <c:v>34</c:v>
                </c:pt>
                <c:pt idx="2">
                  <c:v>104</c:v>
                </c:pt>
                <c:pt idx="4">
                  <c:v>24</c:v>
                </c:pt>
                <c:pt idx="6">
                  <c:v>33</c:v>
                </c:pt>
              </c:numCache>
            </c:numRef>
          </c:val>
        </c:ser>
        <c:ser>
          <c:idx val="2"/>
          <c:order val="2"/>
          <c:tx>
            <c:strRef>
              <c:f>Sheet4!$A$4</c:f>
              <c:strCache>
                <c:ptCount val="1"/>
                <c:pt idx="0">
                  <c:v>SY05/06</c:v>
                </c:pt>
              </c:strCache>
            </c:strRef>
          </c:tx>
          <c:cat>
            <c:strRef>
              <c:f>Sheet4!$B$1:$H$1</c:f>
              <c:strCache>
                <c:ptCount val="7"/>
                <c:pt idx="0">
                  <c:v>AA</c:v>
                </c:pt>
                <c:pt idx="1">
                  <c:v>AAS</c:v>
                </c:pt>
                <c:pt idx="2">
                  <c:v>AS</c:v>
                </c:pt>
                <c:pt idx="3">
                  <c:v>BA</c:v>
                </c:pt>
                <c:pt idx="4">
                  <c:v>CA</c:v>
                </c:pt>
                <c:pt idx="5">
                  <c:v>CA5</c:v>
                </c:pt>
                <c:pt idx="6">
                  <c:v>TYC</c:v>
                </c:pt>
              </c:strCache>
            </c:strRef>
          </c:cat>
          <c:val>
            <c:numRef>
              <c:f>Sheet4!$B$4:$H$4</c:f>
              <c:numCache>
                <c:formatCode>General</c:formatCode>
                <c:ptCount val="7"/>
                <c:pt idx="0">
                  <c:v>81</c:v>
                </c:pt>
                <c:pt idx="1">
                  <c:v>11</c:v>
                </c:pt>
                <c:pt idx="2">
                  <c:v>82</c:v>
                </c:pt>
                <c:pt idx="4">
                  <c:v>40</c:v>
                </c:pt>
                <c:pt idx="5">
                  <c:v>1</c:v>
                </c:pt>
                <c:pt idx="6">
                  <c:v>28</c:v>
                </c:pt>
              </c:numCache>
            </c:numRef>
          </c:val>
        </c:ser>
        <c:ser>
          <c:idx val="3"/>
          <c:order val="3"/>
          <c:tx>
            <c:strRef>
              <c:f>Sheet4!$A$5</c:f>
              <c:strCache>
                <c:ptCount val="1"/>
                <c:pt idx="0">
                  <c:v>SY06/07</c:v>
                </c:pt>
              </c:strCache>
            </c:strRef>
          </c:tx>
          <c:cat>
            <c:strRef>
              <c:f>Sheet4!$B$1:$H$1</c:f>
              <c:strCache>
                <c:ptCount val="7"/>
                <c:pt idx="0">
                  <c:v>AA</c:v>
                </c:pt>
                <c:pt idx="1">
                  <c:v>AAS</c:v>
                </c:pt>
                <c:pt idx="2">
                  <c:v>AS</c:v>
                </c:pt>
                <c:pt idx="3">
                  <c:v>BA</c:v>
                </c:pt>
                <c:pt idx="4">
                  <c:v>CA</c:v>
                </c:pt>
                <c:pt idx="5">
                  <c:v>CA5</c:v>
                </c:pt>
                <c:pt idx="6">
                  <c:v>TYC</c:v>
                </c:pt>
              </c:strCache>
            </c:strRef>
          </c:cat>
          <c:val>
            <c:numRef>
              <c:f>Sheet4!$B$5:$H$5</c:f>
              <c:numCache>
                <c:formatCode>General</c:formatCode>
                <c:ptCount val="7"/>
                <c:pt idx="0">
                  <c:v>96</c:v>
                </c:pt>
                <c:pt idx="1">
                  <c:v>16</c:v>
                </c:pt>
                <c:pt idx="2">
                  <c:v>118</c:v>
                </c:pt>
                <c:pt idx="4">
                  <c:v>17</c:v>
                </c:pt>
                <c:pt idx="5">
                  <c:v>4</c:v>
                </c:pt>
                <c:pt idx="6">
                  <c:v>27</c:v>
                </c:pt>
              </c:numCache>
            </c:numRef>
          </c:val>
        </c:ser>
        <c:ser>
          <c:idx val="4"/>
          <c:order val="4"/>
          <c:tx>
            <c:strRef>
              <c:f>Sheet4!$A$6</c:f>
              <c:strCache>
                <c:ptCount val="1"/>
                <c:pt idx="0">
                  <c:v>SY07/08</c:v>
                </c:pt>
              </c:strCache>
            </c:strRef>
          </c:tx>
          <c:cat>
            <c:strRef>
              <c:f>Sheet4!$B$1:$H$1</c:f>
              <c:strCache>
                <c:ptCount val="7"/>
                <c:pt idx="0">
                  <c:v>AA</c:v>
                </c:pt>
                <c:pt idx="1">
                  <c:v>AAS</c:v>
                </c:pt>
                <c:pt idx="2">
                  <c:v>AS</c:v>
                </c:pt>
                <c:pt idx="3">
                  <c:v>BA</c:v>
                </c:pt>
                <c:pt idx="4">
                  <c:v>CA</c:v>
                </c:pt>
                <c:pt idx="5">
                  <c:v>CA5</c:v>
                </c:pt>
                <c:pt idx="6">
                  <c:v>TYC</c:v>
                </c:pt>
              </c:strCache>
            </c:strRef>
          </c:cat>
          <c:val>
            <c:numRef>
              <c:f>Sheet4!$B$6:$H$6</c:f>
              <c:numCache>
                <c:formatCode>General</c:formatCode>
                <c:ptCount val="7"/>
                <c:pt idx="0">
                  <c:v>91</c:v>
                </c:pt>
                <c:pt idx="1">
                  <c:v>22</c:v>
                </c:pt>
                <c:pt idx="2">
                  <c:v>133</c:v>
                </c:pt>
                <c:pt idx="4">
                  <c:v>36</c:v>
                </c:pt>
                <c:pt idx="6">
                  <c:v>23</c:v>
                </c:pt>
              </c:numCache>
            </c:numRef>
          </c:val>
        </c:ser>
        <c:ser>
          <c:idx val="5"/>
          <c:order val="5"/>
          <c:tx>
            <c:strRef>
              <c:f>Sheet4!$A$7</c:f>
              <c:strCache>
                <c:ptCount val="1"/>
                <c:pt idx="0">
                  <c:v>SY08/09</c:v>
                </c:pt>
              </c:strCache>
            </c:strRef>
          </c:tx>
          <c:cat>
            <c:strRef>
              <c:f>Sheet4!$B$1:$H$1</c:f>
              <c:strCache>
                <c:ptCount val="7"/>
                <c:pt idx="0">
                  <c:v>AA</c:v>
                </c:pt>
                <c:pt idx="1">
                  <c:v>AAS</c:v>
                </c:pt>
                <c:pt idx="2">
                  <c:v>AS</c:v>
                </c:pt>
                <c:pt idx="3">
                  <c:v>BA</c:v>
                </c:pt>
                <c:pt idx="4">
                  <c:v>CA</c:v>
                </c:pt>
                <c:pt idx="5">
                  <c:v>CA5</c:v>
                </c:pt>
                <c:pt idx="6">
                  <c:v>TYC</c:v>
                </c:pt>
              </c:strCache>
            </c:strRef>
          </c:cat>
          <c:val>
            <c:numRef>
              <c:f>Sheet4!$B$7:$H$7</c:f>
              <c:numCache>
                <c:formatCode>General</c:formatCode>
                <c:ptCount val="7"/>
                <c:pt idx="0">
                  <c:v>89</c:v>
                </c:pt>
                <c:pt idx="1">
                  <c:v>8</c:v>
                </c:pt>
                <c:pt idx="2">
                  <c:v>90</c:v>
                </c:pt>
                <c:pt idx="4">
                  <c:v>20</c:v>
                </c:pt>
                <c:pt idx="6">
                  <c:v>23</c:v>
                </c:pt>
              </c:numCache>
            </c:numRef>
          </c:val>
        </c:ser>
        <c:axId val="83671680"/>
        <c:axId val="83689856"/>
      </c:barChart>
      <c:catAx>
        <c:axId val="83671680"/>
        <c:scaling>
          <c:orientation val="minMax"/>
        </c:scaling>
        <c:axPos val="b"/>
        <c:tickLblPos val="nextTo"/>
        <c:crossAx val="83689856"/>
        <c:crosses val="autoZero"/>
        <c:auto val="1"/>
        <c:lblAlgn val="ctr"/>
        <c:lblOffset val="100"/>
      </c:catAx>
      <c:valAx>
        <c:axId val="83689856"/>
        <c:scaling>
          <c:orientation val="minMax"/>
        </c:scaling>
        <c:axPos val="l"/>
        <c:majorGridlines/>
        <c:numFmt formatCode="General" sourceLinked="1"/>
        <c:tickLblPos val="nextTo"/>
        <c:crossAx val="8367168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200"/>
              <a:t>Fall Semesters 2004 - 2010</a:t>
            </a:r>
            <a:r>
              <a:rPr lang="en-US" sz="1200" baseline="0"/>
              <a:t> Enrollment by State of Origin</a:t>
            </a:r>
            <a:endParaRPr lang="en-US" sz="120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stateOrigin!$A$13</c:f>
              <c:strCache>
                <c:ptCount val="1"/>
                <c:pt idx="0">
                  <c:v>2004.3</c:v>
                </c:pt>
              </c:strCache>
            </c:strRef>
          </c:tx>
          <c:cat>
            <c:strRef>
              <c:f>stateOrigin!$B$12:$G$12</c:f>
              <c:strCache>
                <c:ptCount val="6"/>
                <c:pt idx="0">
                  <c:v>Chuuk</c:v>
                </c:pt>
                <c:pt idx="1">
                  <c:v>Kosrae</c:v>
                </c:pt>
                <c:pt idx="2">
                  <c:v>Pohnpei</c:v>
                </c:pt>
                <c:pt idx="3">
                  <c:v>Yap</c:v>
                </c:pt>
                <c:pt idx="4">
                  <c:v>NotDefined</c:v>
                </c:pt>
                <c:pt idx="5">
                  <c:v>Other</c:v>
                </c:pt>
              </c:strCache>
            </c:strRef>
          </c:cat>
          <c:val>
            <c:numRef>
              <c:f>stateOrigin!$B$13:$G$13</c:f>
              <c:numCache>
                <c:formatCode>General</c:formatCode>
                <c:ptCount val="6"/>
                <c:pt idx="0">
                  <c:v>864</c:v>
                </c:pt>
                <c:pt idx="1">
                  <c:v>405</c:v>
                </c:pt>
                <c:pt idx="2">
                  <c:v>1127</c:v>
                </c:pt>
                <c:pt idx="3">
                  <c:v>254</c:v>
                </c:pt>
                <c:pt idx="4">
                  <c:v>41</c:v>
                </c:pt>
                <c:pt idx="5">
                  <c:v>5</c:v>
                </c:pt>
              </c:numCache>
            </c:numRef>
          </c:val>
        </c:ser>
        <c:ser>
          <c:idx val="1"/>
          <c:order val="1"/>
          <c:tx>
            <c:strRef>
              <c:f>stateOrigin!$A$14</c:f>
              <c:strCache>
                <c:ptCount val="1"/>
                <c:pt idx="0">
                  <c:v>2005.3</c:v>
                </c:pt>
              </c:strCache>
            </c:strRef>
          </c:tx>
          <c:cat>
            <c:strRef>
              <c:f>stateOrigin!$B$12:$G$12</c:f>
              <c:strCache>
                <c:ptCount val="6"/>
                <c:pt idx="0">
                  <c:v>Chuuk</c:v>
                </c:pt>
                <c:pt idx="1">
                  <c:v>Kosrae</c:v>
                </c:pt>
                <c:pt idx="2">
                  <c:v>Pohnpei</c:v>
                </c:pt>
                <c:pt idx="3">
                  <c:v>Yap</c:v>
                </c:pt>
                <c:pt idx="4">
                  <c:v>NotDefined</c:v>
                </c:pt>
                <c:pt idx="5">
                  <c:v>Other</c:v>
                </c:pt>
              </c:strCache>
            </c:strRef>
          </c:cat>
          <c:val>
            <c:numRef>
              <c:f>stateOrigin!$B$14:$G$14</c:f>
              <c:numCache>
                <c:formatCode>General</c:formatCode>
                <c:ptCount val="6"/>
                <c:pt idx="0">
                  <c:v>536</c:v>
                </c:pt>
                <c:pt idx="1">
                  <c:v>392</c:v>
                </c:pt>
                <c:pt idx="2">
                  <c:v>1159</c:v>
                </c:pt>
                <c:pt idx="3">
                  <c:v>274</c:v>
                </c:pt>
                <c:pt idx="4">
                  <c:v>12</c:v>
                </c:pt>
                <c:pt idx="5">
                  <c:v>6</c:v>
                </c:pt>
              </c:numCache>
            </c:numRef>
          </c:val>
        </c:ser>
        <c:ser>
          <c:idx val="2"/>
          <c:order val="2"/>
          <c:tx>
            <c:strRef>
              <c:f>stateOrigin!$A$15</c:f>
              <c:strCache>
                <c:ptCount val="1"/>
                <c:pt idx="0">
                  <c:v>2006.3</c:v>
                </c:pt>
              </c:strCache>
            </c:strRef>
          </c:tx>
          <c:cat>
            <c:strRef>
              <c:f>stateOrigin!$B$12:$G$12</c:f>
              <c:strCache>
                <c:ptCount val="6"/>
                <c:pt idx="0">
                  <c:v>Chuuk</c:v>
                </c:pt>
                <c:pt idx="1">
                  <c:v>Kosrae</c:v>
                </c:pt>
                <c:pt idx="2">
                  <c:v>Pohnpei</c:v>
                </c:pt>
                <c:pt idx="3">
                  <c:v>Yap</c:v>
                </c:pt>
                <c:pt idx="4">
                  <c:v>NotDefined</c:v>
                </c:pt>
                <c:pt idx="5">
                  <c:v>Other</c:v>
                </c:pt>
              </c:strCache>
            </c:strRef>
          </c:cat>
          <c:val>
            <c:numRef>
              <c:f>stateOrigin!$B$15:$G$15</c:f>
              <c:numCache>
                <c:formatCode>General</c:formatCode>
                <c:ptCount val="6"/>
                <c:pt idx="0">
                  <c:v>692</c:v>
                </c:pt>
                <c:pt idx="1">
                  <c:v>271</c:v>
                </c:pt>
                <c:pt idx="2">
                  <c:v>1252</c:v>
                </c:pt>
                <c:pt idx="3">
                  <c:v>285</c:v>
                </c:pt>
                <c:pt idx="5">
                  <c:v>13</c:v>
                </c:pt>
              </c:numCache>
            </c:numRef>
          </c:val>
        </c:ser>
        <c:ser>
          <c:idx val="3"/>
          <c:order val="3"/>
          <c:tx>
            <c:strRef>
              <c:f>stateOrigin!$A$16</c:f>
              <c:strCache>
                <c:ptCount val="1"/>
                <c:pt idx="0">
                  <c:v>2007.3</c:v>
                </c:pt>
              </c:strCache>
            </c:strRef>
          </c:tx>
          <c:cat>
            <c:strRef>
              <c:f>stateOrigin!$B$12:$G$12</c:f>
              <c:strCache>
                <c:ptCount val="6"/>
                <c:pt idx="0">
                  <c:v>Chuuk</c:v>
                </c:pt>
                <c:pt idx="1">
                  <c:v>Kosrae</c:v>
                </c:pt>
                <c:pt idx="2">
                  <c:v>Pohnpei</c:v>
                </c:pt>
                <c:pt idx="3">
                  <c:v>Yap</c:v>
                </c:pt>
                <c:pt idx="4">
                  <c:v>NotDefined</c:v>
                </c:pt>
                <c:pt idx="5">
                  <c:v>Other</c:v>
                </c:pt>
              </c:strCache>
            </c:strRef>
          </c:cat>
          <c:val>
            <c:numRef>
              <c:f>stateOrigin!$B$16:$G$16</c:f>
              <c:numCache>
                <c:formatCode>General</c:formatCode>
                <c:ptCount val="6"/>
                <c:pt idx="0">
                  <c:v>607</c:v>
                </c:pt>
                <c:pt idx="1">
                  <c:v>239</c:v>
                </c:pt>
                <c:pt idx="2">
                  <c:v>1233</c:v>
                </c:pt>
                <c:pt idx="3">
                  <c:v>281</c:v>
                </c:pt>
                <c:pt idx="4">
                  <c:v>1</c:v>
                </c:pt>
                <c:pt idx="5">
                  <c:v>5</c:v>
                </c:pt>
              </c:numCache>
            </c:numRef>
          </c:val>
        </c:ser>
        <c:ser>
          <c:idx val="4"/>
          <c:order val="4"/>
          <c:tx>
            <c:strRef>
              <c:f>stateOrigin!$A$17</c:f>
              <c:strCache>
                <c:ptCount val="1"/>
                <c:pt idx="0">
                  <c:v>2008.3</c:v>
                </c:pt>
              </c:strCache>
            </c:strRef>
          </c:tx>
          <c:cat>
            <c:strRef>
              <c:f>stateOrigin!$B$12:$G$12</c:f>
              <c:strCache>
                <c:ptCount val="6"/>
                <c:pt idx="0">
                  <c:v>Chuuk</c:v>
                </c:pt>
                <c:pt idx="1">
                  <c:v>Kosrae</c:v>
                </c:pt>
                <c:pt idx="2">
                  <c:v>Pohnpei</c:v>
                </c:pt>
                <c:pt idx="3">
                  <c:v>Yap</c:v>
                </c:pt>
                <c:pt idx="4">
                  <c:v>NotDefined</c:v>
                </c:pt>
                <c:pt idx="5">
                  <c:v>Other</c:v>
                </c:pt>
              </c:strCache>
            </c:strRef>
          </c:cat>
          <c:val>
            <c:numRef>
              <c:f>stateOrigin!$B$17:$G$17</c:f>
              <c:numCache>
                <c:formatCode>General</c:formatCode>
                <c:ptCount val="6"/>
                <c:pt idx="0">
                  <c:v>562</c:v>
                </c:pt>
                <c:pt idx="1">
                  <c:v>293</c:v>
                </c:pt>
                <c:pt idx="2">
                  <c:v>1294</c:v>
                </c:pt>
                <c:pt idx="3">
                  <c:v>301</c:v>
                </c:pt>
                <c:pt idx="5">
                  <c:v>5</c:v>
                </c:pt>
              </c:numCache>
            </c:numRef>
          </c:val>
        </c:ser>
        <c:ser>
          <c:idx val="5"/>
          <c:order val="5"/>
          <c:tx>
            <c:strRef>
              <c:f>stateOrigin!$A$18</c:f>
              <c:strCache>
                <c:ptCount val="1"/>
                <c:pt idx="0">
                  <c:v>2009.3</c:v>
                </c:pt>
              </c:strCache>
            </c:strRef>
          </c:tx>
          <c:cat>
            <c:strRef>
              <c:f>stateOrigin!$B$12:$G$12</c:f>
              <c:strCache>
                <c:ptCount val="6"/>
                <c:pt idx="0">
                  <c:v>Chuuk</c:v>
                </c:pt>
                <c:pt idx="1">
                  <c:v>Kosrae</c:v>
                </c:pt>
                <c:pt idx="2">
                  <c:v>Pohnpei</c:v>
                </c:pt>
                <c:pt idx="3">
                  <c:v>Yap</c:v>
                </c:pt>
                <c:pt idx="4">
                  <c:v>NotDefined</c:v>
                </c:pt>
                <c:pt idx="5">
                  <c:v>Other</c:v>
                </c:pt>
              </c:strCache>
            </c:strRef>
          </c:cat>
          <c:val>
            <c:numRef>
              <c:f>stateOrigin!$B$18:$G$18</c:f>
              <c:numCache>
                <c:formatCode>General</c:formatCode>
                <c:ptCount val="6"/>
                <c:pt idx="0">
                  <c:v>675</c:v>
                </c:pt>
                <c:pt idx="1">
                  <c:v>279</c:v>
                </c:pt>
                <c:pt idx="2">
                  <c:v>1458</c:v>
                </c:pt>
                <c:pt idx="3">
                  <c:v>342</c:v>
                </c:pt>
                <c:pt idx="5">
                  <c:v>4</c:v>
                </c:pt>
              </c:numCache>
            </c:numRef>
          </c:val>
        </c:ser>
        <c:ser>
          <c:idx val="6"/>
          <c:order val="6"/>
          <c:tx>
            <c:strRef>
              <c:f>stateOrigin!$A$19</c:f>
              <c:strCache>
                <c:ptCount val="1"/>
                <c:pt idx="0">
                  <c:v>2010.3</c:v>
                </c:pt>
              </c:strCache>
            </c:strRef>
          </c:tx>
          <c:cat>
            <c:strRef>
              <c:f>stateOrigin!$B$12:$G$12</c:f>
              <c:strCache>
                <c:ptCount val="6"/>
                <c:pt idx="0">
                  <c:v>Chuuk</c:v>
                </c:pt>
                <c:pt idx="1">
                  <c:v>Kosrae</c:v>
                </c:pt>
                <c:pt idx="2">
                  <c:v>Pohnpei</c:v>
                </c:pt>
                <c:pt idx="3">
                  <c:v>Yap</c:v>
                </c:pt>
                <c:pt idx="4">
                  <c:v>NotDefined</c:v>
                </c:pt>
                <c:pt idx="5">
                  <c:v>Other</c:v>
                </c:pt>
              </c:strCache>
            </c:strRef>
          </c:cat>
          <c:val>
            <c:numRef>
              <c:f>stateOrigin!$B$19:$G$19</c:f>
              <c:numCache>
                <c:formatCode>General</c:formatCode>
                <c:ptCount val="6"/>
                <c:pt idx="0">
                  <c:v>564</c:v>
                </c:pt>
                <c:pt idx="1">
                  <c:v>272</c:v>
                </c:pt>
                <c:pt idx="2">
                  <c:v>1540</c:v>
                </c:pt>
                <c:pt idx="3">
                  <c:v>314</c:v>
                </c:pt>
                <c:pt idx="5">
                  <c:v>9</c:v>
                </c:pt>
              </c:numCache>
            </c:numRef>
          </c:val>
        </c:ser>
        <c:axId val="63560704"/>
        <c:axId val="63841024"/>
      </c:barChart>
      <c:catAx>
        <c:axId val="63560704"/>
        <c:scaling>
          <c:orientation val="minMax"/>
        </c:scaling>
        <c:axPos val="b"/>
        <c:tickLblPos val="nextTo"/>
        <c:crossAx val="63841024"/>
        <c:crosses val="autoZero"/>
        <c:auto val="1"/>
        <c:lblAlgn val="ctr"/>
        <c:lblOffset val="100"/>
      </c:catAx>
      <c:valAx>
        <c:axId val="63841024"/>
        <c:scaling>
          <c:orientation val="minMax"/>
        </c:scaling>
        <c:axPos val="l"/>
        <c:majorGridlines/>
        <c:numFmt formatCode="General" sourceLinked="1"/>
        <c:tickLblPos val="nextTo"/>
        <c:crossAx val="6356070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200" dirty="0"/>
              <a:t>Graduates</a:t>
            </a:r>
            <a:r>
              <a:rPr lang="en-US" sz="1200" baseline="0" dirty="0"/>
              <a:t> by State of Origin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Sheet6!$A$12</c:f>
              <c:strCache>
                <c:ptCount val="1"/>
                <c:pt idx="0">
                  <c:v>SY03/04</c:v>
                </c:pt>
              </c:strCache>
            </c:strRef>
          </c:tx>
          <c:cat>
            <c:strRef>
              <c:f>Sheet6!$B$11:$F$11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Pohnpei</c:v>
                </c:pt>
                <c:pt idx="3">
                  <c:v>Yap</c:v>
                </c:pt>
                <c:pt idx="4">
                  <c:v>Other</c:v>
                </c:pt>
              </c:strCache>
            </c:strRef>
          </c:cat>
          <c:val>
            <c:numRef>
              <c:f>Sheet6!$B$12:$F$12</c:f>
              <c:numCache>
                <c:formatCode>General</c:formatCode>
                <c:ptCount val="5"/>
                <c:pt idx="0">
                  <c:v>46</c:v>
                </c:pt>
                <c:pt idx="1">
                  <c:v>44</c:v>
                </c:pt>
                <c:pt idx="2">
                  <c:v>128</c:v>
                </c:pt>
                <c:pt idx="3">
                  <c:v>35</c:v>
                </c:pt>
                <c:pt idx="4">
                  <c:v>2</c:v>
                </c:pt>
              </c:numCache>
            </c:numRef>
          </c:val>
        </c:ser>
        <c:ser>
          <c:idx val="1"/>
          <c:order val="1"/>
          <c:tx>
            <c:strRef>
              <c:f>Sheet6!$A$13</c:f>
              <c:strCache>
                <c:ptCount val="1"/>
                <c:pt idx="0">
                  <c:v>SY04/05</c:v>
                </c:pt>
              </c:strCache>
            </c:strRef>
          </c:tx>
          <c:cat>
            <c:strRef>
              <c:f>Sheet6!$B$11:$F$11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Pohnpei</c:v>
                </c:pt>
                <c:pt idx="3">
                  <c:v>Yap</c:v>
                </c:pt>
                <c:pt idx="4">
                  <c:v>Other</c:v>
                </c:pt>
              </c:strCache>
            </c:strRef>
          </c:cat>
          <c:val>
            <c:numRef>
              <c:f>Sheet6!$B$13:$F$13</c:f>
              <c:numCache>
                <c:formatCode>General</c:formatCode>
                <c:ptCount val="5"/>
                <c:pt idx="0">
                  <c:v>64</c:v>
                </c:pt>
                <c:pt idx="1">
                  <c:v>37</c:v>
                </c:pt>
                <c:pt idx="2">
                  <c:v>134</c:v>
                </c:pt>
                <c:pt idx="3">
                  <c:v>36</c:v>
                </c:pt>
                <c:pt idx="4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Sheet6!$A$14</c:f>
              <c:strCache>
                <c:ptCount val="1"/>
                <c:pt idx="0">
                  <c:v>SY05/06</c:v>
                </c:pt>
              </c:strCache>
            </c:strRef>
          </c:tx>
          <c:cat>
            <c:strRef>
              <c:f>Sheet6!$B$11:$F$11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Pohnpei</c:v>
                </c:pt>
                <c:pt idx="3">
                  <c:v>Yap</c:v>
                </c:pt>
                <c:pt idx="4">
                  <c:v>Other</c:v>
                </c:pt>
              </c:strCache>
            </c:strRef>
          </c:cat>
          <c:val>
            <c:numRef>
              <c:f>Sheet6!$B$14:$F$14</c:f>
              <c:numCache>
                <c:formatCode>General</c:formatCode>
                <c:ptCount val="5"/>
                <c:pt idx="0">
                  <c:v>53</c:v>
                </c:pt>
                <c:pt idx="1">
                  <c:v>37</c:v>
                </c:pt>
                <c:pt idx="2">
                  <c:v>107</c:v>
                </c:pt>
                <c:pt idx="3">
                  <c:v>45</c:v>
                </c:pt>
                <c:pt idx="4">
                  <c:v>1</c:v>
                </c:pt>
              </c:numCache>
            </c:numRef>
          </c:val>
        </c:ser>
        <c:ser>
          <c:idx val="3"/>
          <c:order val="3"/>
          <c:tx>
            <c:strRef>
              <c:f>Sheet6!$A$15</c:f>
              <c:strCache>
                <c:ptCount val="1"/>
                <c:pt idx="0">
                  <c:v>SY06/07</c:v>
                </c:pt>
              </c:strCache>
            </c:strRef>
          </c:tx>
          <c:cat>
            <c:strRef>
              <c:f>Sheet6!$B$11:$F$11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Pohnpei</c:v>
                </c:pt>
                <c:pt idx="3">
                  <c:v>Yap</c:v>
                </c:pt>
                <c:pt idx="4">
                  <c:v>Other</c:v>
                </c:pt>
              </c:strCache>
            </c:strRef>
          </c:cat>
          <c:val>
            <c:numRef>
              <c:f>Sheet6!$B$15:$F$15</c:f>
              <c:numCache>
                <c:formatCode>General</c:formatCode>
                <c:ptCount val="5"/>
                <c:pt idx="0">
                  <c:v>58</c:v>
                </c:pt>
                <c:pt idx="1">
                  <c:v>29</c:v>
                </c:pt>
                <c:pt idx="2">
                  <c:v>133</c:v>
                </c:pt>
                <c:pt idx="3">
                  <c:v>57</c:v>
                </c:pt>
                <c:pt idx="4">
                  <c:v>1</c:v>
                </c:pt>
              </c:numCache>
            </c:numRef>
          </c:val>
        </c:ser>
        <c:ser>
          <c:idx val="4"/>
          <c:order val="4"/>
          <c:tx>
            <c:strRef>
              <c:f>Sheet6!$A$16</c:f>
              <c:strCache>
                <c:ptCount val="1"/>
                <c:pt idx="0">
                  <c:v>SY07/08</c:v>
                </c:pt>
              </c:strCache>
            </c:strRef>
          </c:tx>
          <c:cat>
            <c:strRef>
              <c:f>Sheet6!$B$11:$F$11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Pohnpei</c:v>
                </c:pt>
                <c:pt idx="3">
                  <c:v>Yap</c:v>
                </c:pt>
                <c:pt idx="4">
                  <c:v>Other</c:v>
                </c:pt>
              </c:strCache>
            </c:strRef>
          </c:cat>
          <c:val>
            <c:numRef>
              <c:f>Sheet6!$B$16:$F$16</c:f>
              <c:numCache>
                <c:formatCode>General</c:formatCode>
                <c:ptCount val="5"/>
                <c:pt idx="0">
                  <c:v>63</c:v>
                </c:pt>
                <c:pt idx="1">
                  <c:v>26</c:v>
                </c:pt>
                <c:pt idx="2">
                  <c:v>146</c:v>
                </c:pt>
                <c:pt idx="3">
                  <c:v>69</c:v>
                </c:pt>
                <c:pt idx="4">
                  <c:v>1</c:v>
                </c:pt>
              </c:numCache>
            </c:numRef>
          </c:val>
        </c:ser>
        <c:ser>
          <c:idx val="5"/>
          <c:order val="5"/>
          <c:tx>
            <c:strRef>
              <c:f>Sheet6!$A$17</c:f>
              <c:strCache>
                <c:ptCount val="1"/>
                <c:pt idx="0">
                  <c:v>SY08/09</c:v>
                </c:pt>
              </c:strCache>
            </c:strRef>
          </c:tx>
          <c:cat>
            <c:strRef>
              <c:f>Sheet6!$B$11:$F$11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Pohnpei</c:v>
                </c:pt>
                <c:pt idx="3">
                  <c:v>Yap</c:v>
                </c:pt>
                <c:pt idx="4">
                  <c:v>Other</c:v>
                </c:pt>
              </c:strCache>
            </c:strRef>
          </c:cat>
          <c:val>
            <c:numRef>
              <c:f>Sheet6!$B$17:$F$17</c:f>
              <c:numCache>
                <c:formatCode>General</c:formatCode>
                <c:ptCount val="5"/>
                <c:pt idx="0">
                  <c:v>50</c:v>
                </c:pt>
                <c:pt idx="1">
                  <c:v>24</c:v>
                </c:pt>
                <c:pt idx="2">
                  <c:v>117</c:v>
                </c:pt>
                <c:pt idx="3">
                  <c:v>35</c:v>
                </c:pt>
                <c:pt idx="4">
                  <c:v>3</c:v>
                </c:pt>
              </c:numCache>
            </c:numRef>
          </c:val>
        </c:ser>
        <c:axId val="83747200"/>
        <c:axId val="83748736"/>
      </c:barChart>
      <c:catAx>
        <c:axId val="83747200"/>
        <c:scaling>
          <c:orientation val="minMax"/>
        </c:scaling>
        <c:axPos val="b"/>
        <c:tickLblPos val="nextTo"/>
        <c:crossAx val="83748736"/>
        <c:crosses val="autoZero"/>
        <c:auto val="1"/>
        <c:lblAlgn val="ctr"/>
        <c:lblOffset val="100"/>
      </c:catAx>
      <c:valAx>
        <c:axId val="83748736"/>
        <c:scaling>
          <c:orientation val="minMax"/>
        </c:scaling>
        <c:axPos val="l"/>
        <c:majorGridlines/>
        <c:numFmt formatCode="General" sourceLinked="1"/>
        <c:tickLblPos val="nextTo"/>
        <c:crossAx val="8374720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200" dirty="0"/>
              <a:t>Graduates</a:t>
            </a:r>
            <a:r>
              <a:rPr lang="en-US" sz="1200" baseline="0" dirty="0"/>
              <a:t> by Gender</a:t>
            </a:r>
            <a:endParaRPr lang="en-US" sz="1200" dirty="0"/>
          </a:p>
        </c:rich>
      </c:tx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Sheet7!$B$10</c:f>
              <c:strCache>
                <c:ptCount val="1"/>
                <c:pt idx="0">
                  <c:v>Female</c:v>
                </c:pt>
              </c:strCache>
            </c:strRef>
          </c:tx>
          <c:dLbls>
            <c:showVal val="1"/>
          </c:dLbls>
          <c:cat>
            <c:strRef>
              <c:f>Sheet7!$A$11:$A$16</c:f>
              <c:strCache>
                <c:ptCount val="6"/>
                <c:pt idx="0">
                  <c:v>SY03/04</c:v>
                </c:pt>
                <c:pt idx="1">
                  <c:v>SY04/05</c:v>
                </c:pt>
                <c:pt idx="2">
                  <c:v>SY05/06</c:v>
                </c:pt>
                <c:pt idx="3">
                  <c:v>SY06/07</c:v>
                </c:pt>
                <c:pt idx="4">
                  <c:v>SY07/08</c:v>
                </c:pt>
                <c:pt idx="5">
                  <c:v>SY08/09</c:v>
                </c:pt>
              </c:strCache>
            </c:strRef>
          </c:cat>
          <c:val>
            <c:numRef>
              <c:f>Sheet7!$B$11:$B$16</c:f>
              <c:numCache>
                <c:formatCode>0.0%</c:formatCode>
                <c:ptCount val="6"/>
                <c:pt idx="0">
                  <c:v>0.53725490196078429</c:v>
                </c:pt>
                <c:pt idx="1">
                  <c:v>0.39705882352941213</c:v>
                </c:pt>
                <c:pt idx="2">
                  <c:v>0.49794238683127595</c:v>
                </c:pt>
                <c:pt idx="3">
                  <c:v>0.43525179856115109</c:v>
                </c:pt>
                <c:pt idx="4">
                  <c:v>0.51147540983606521</c:v>
                </c:pt>
                <c:pt idx="5">
                  <c:v>0.49130434782608712</c:v>
                </c:pt>
              </c:numCache>
            </c:numRef>
          </c:val>
        </c:ser>
        <c:ser>
          <c:idx val="1"/>
          <c:order val="1"/>
          <c:tx>
            <c:strRef>
              <c:f>Sheet7!$C$10</c:f>
              <c:strCache>
                <c:ptCount val="1"/>
                <c:pt idx="0">
                  <c:v>Male</c:v>
                </c:pt>
              </c:strCache>
            </c:strRef>
          </c:tx>
          <c:dLbls>
            <c:showVal val="1"/>
          </c:dLbls>
          <c:cat>
            <c:strRef>
              <c:f>Sheet7!$A$11:$A$16</c:f>
              <c:strCache>
                <c:ptCount val="6"/>
                <c:pt idx="0">
                  <c:v>SY03/04</c:v>
                </c:pt>
                <c:pt idx="1">
                  <c:v>SY04/05</c:v>
                </c:pt>
                <c:pt idx="2">
                  <c:v>SY05/06</c:v>
                </c:pt>
                <c:pt idx="3">
                  <c:v>SY06/07</c:v>
                </c:pt>
                <c:pt idx="4">
                  <c:v>SY07/08</c:v>
                </c:pt>
                <c:pt idx="5">
                  <c:v>SY08/09</c:v>
                </c:pt>
              </c:strCache>
            </c:strRef>
          </c:cat>
          <c:val>
            <c:numRef>
              <c:f>Sheet7!$C$11:$C$16</c:f>
              <c:numCache>
                <c:formatCode>0.0%</c:formatCode>
                <c:ptCount val="6"/>
                <c:pt idx="0">
                  <c:v>0.46274509803921571</c:v>
                </c:pt>
                <c:pt idx="1">
                  <c:v>0.6029411764705892</c:v>
                </c:pt>
                <c:pt idx="2">
                  <c:v>0.50205761316872466</c:v>
                </c:pt>
                <c:pt idx="3">
                  <c:v>0.56474820143884963</c:v>
                </c:pt>
                <c:pt idx="4">
                  <c:v>0.48852459016393457</c:v>
                </c:pt>
                <c:pt idx="5">
                  <c:v>0.5043478260869565</c:v>
                </c:pt>
              </c:numCache>
            </c:numRef>
          </c:val>
        </c:ser>
        <c:overlap val="100"/>
        <c:axId val="83766656"/>
        <c:axId val="83813504"/>
      </c:barChart>
      <c:catAx>
        <c:axId val="83766656"/>
        <c:scaling>
          <c:orientation val="minMax"/>
        </c:scaling>
        <c:axPos val="b"/>
        <c:tickLblPos val="nextTo"/>
        <c:crossAx val="83813504"/>
        <c:crosses val="autoZero"/>
        <c:auto val="1"/>
        <c:lblAlgn val="ctr"/>
        <c:lblOffset val="100"/>
      </c:catAx>
      <c:valAx>
        <c:axId val="83813504"/>
        <c:scaling>
          <c:orientation val="minMax"/>
        </c:scaling>
        <c:axPos val="l"/>
        <c:majorGridlines/>
        <c:numFmt formatCode="0.0%" sourceLinked="1"/>
        <c:tickLblPos val="nextTo"/>
        <c:crossAx val="8376665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200"/>
              <a:t>Fall 2009 Enrollment by Student</a:t>
            </a:r>
            <a:r>
              <a:rPr lang="en-US" sz="1200" baseline="0"/>
              <a:t> Type &amp; Campus</a:t>
            </a:r>
            <a:endParaRPr lang="en-US" sz="1200"/>
          </a:p>
        </c:rich>
      </c:tx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studentType!$A$2</c:f>
              <c:strCache>
                <c:ptCount val="1"/>
                <c:pt idx="0">
                  <c:v>Continuing</c:v>
                </c:pt>
              </c:strCache>
            </c:strRef>
          </c:tx>
          <c:dLbls>
            <c:showVal val="1"/>
          </c:dLbls>
          <c:cat>
            <c:strRef>
              <c:f>studentType!$B$1:$F$1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studentType!$B$2:$F$2</c:f>
              <c:numCache>
                <c:formatCode>General</c:formatCode>
                <c:ptCount val="5"/>
                <c:pt idx="0">
                  <c:v>320</c:v>
                </c:pt>
                <c:pt idx="1">
                  <c:v>164</c:v>
                </c:pt>
                <c:pt idx="2">
                  <c:v>762</c:v>
                </c:pt>
                <c:pt idx="3">
                  <c:v>345</c:v>
                </c:pt>
                <c:pt idx="4">
                  <c:v>161</c:v>
                </c:pt>
              </c:numCache>
            </c:numRef>
          </c:val>
        </c:ser>
        <c:ser>
          <c:idx val="1"/>
          <c:order val="1"/>
          <c:tx>
            <c:strRef>
              <c:f>studentType!$A$3</c:f>
              <c:strCache>
                <c:ptCount val="1"/>
                <c:pt idx="0">
                  <c:v>New</c:v>
                </c:pt>
              </c:strCache>
            </c:strRef>
          </c:tx>
          <c:dLbls>
            <c:showVal val="1"/>
          </c:dLbls>
          <c:cat>
            <c:strRef>
              <c:f>studentType!$B$1:$F$1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studentType!$B$3:$F$3</c:f>
              <c:numCache>
                <c:formatCode>General</c:formatCode>
                <c:ptCount val="5"/>
                <c:pt idx="0">
                  <c:v>205</c:v>
                </c:pt>
                <c:pt idx="1">
                  <c:v>49</c:v>
                </c:pt>
                <c:pt idx="2">
                  <c:v>154</c:v>
                </c:pt>
                <c:pt idx="3">
                  <c:v>332</c:v>
                </c:pt>
                <c:pt idx="4">
                  <c:v>61</c:v>
                </c:pt>
              </c:numCache>
            </c:numRef>
          </c:val>
        </c:ser>
        <c:ser>
          <c:idx val="2"/>
          <c:order val="2"/>
          <c:tx>
            <c:strRef>
              <c:f>studentType!$A$4</c:f>
              <c:strCache>
                <c:ptCount val="1"/>
                <c:pt idx="0">
                  <c:v>Returning</c:v>
                </c:pt>
              </c:strCache>
            </c:strRef>
          </c:tx>
          <c:dLbls>
            <c:showVal val="1"/>
          </c:dLbls>
          <c:cat>
            <c:strRef>
              <c:f>studentType!$B$1:$F$1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studentType!$B$4:$F$4</c:f>
              <c:numCache>
                <c:formatCode>General</c:formatCode>
                <c:ptCount val="5"/>
                <c:pt idx="0">
                  <c:v>55</c:v>
                </c:pt>
                <c:pt idx="1">
                  <c:v>20</c:v>
                </c:pt>
                <c:pt idx="2">
                  <c:v>89</c:v>
                </c:pt>
                <c:pt idx="3">
                  <c:v>35</c:v>
                </c:pt>
                <c:pt idx="4">
                  <c:v>6</c:v>
                </c:pt>
              </c:numCache>
            </c:numRef>
          </c:val>
        </c:ser>
        <c:overlap val="100"/>
        <c:axId val="84980096"/>
        <c:axId val="84981632"/>
      </c:barChart>
      <c:catAx>
        <c:axId val="84980096"/>
        <c:scaling>
          <c:orientation val="minMax"/>
        </c:scaling>
        <c:axPos val="b"/>
        <c:tickLblPos val="nextTo"/>
        <c:crossAx val="84981632"/>
        <c:crosses val="autoZero"/>
        <c:auto val="1"/>
        <c:lblAlgn val="ctr"/>
        <c:lblOffset val="100"/>
      </c:catAx>
      <c:valAx>
        <c:axId val="84981632"/>
        <c:scaling>
          <c:orientation val="minMax"/>
        </c:scaling>
        <c:axPos val="l"/>
        <c:majorGridlines/>
        <c:numFmt formatCode="General" sourceLinked="1"/>
        <c:tickLblPos val="nextTo"/>
        <c:crossAx val="8498009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Fall 2009 Enrollment by State Origin &amp; Campus</a:t>
            </a:r>
          </a:p>
        </c:rich>
      </c:tx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Sheet2!$A$13</c:f>
              <c:strCache>
                <c:ptCount val="1"/>
                <c:pt idx="0">
                  <c:v>Chuuk</c:v>
                </c:pt>
              </c:strCache>
            </c:strRef>
          </c:tx>
          <c:dLbls>
            <c:showVal val="1"/>
          </c:dLbls>
          <c:cat>
            <c:strRef>
              <c:f>Sheet2!$B$12:$F$12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Sheet2!$B$13:$F$13</c:f>
              <c:numCache>
                <c:formatCode>General</c:formatCode>
                <c:ptCount val="5"/>
                <c:pt idx="0">
                  <c:v>576</c:v>
                </c:pt>
                <c:pt idx="2">
                  <c:v>84</c:v>
                </c:pt>
                <c:pt idx="3">
                  <c:v>15</c:v>
                </c:pt>
              </c:numCache>
            </c:numRef>
          </c:val>
        </c:ser>
        <c:ser>
          <c:idx val="1"/>
          <c:order val="1"/>
          <c:tx>
            <c:strRef>
              <c:f>Sheet2!$A$14</c:f>
              <c:strCache>
                <c:ptCount val="1"/>
                <c:pt idx="0">
                  <c:v>Kosrae</c:v>
                </c:pt>
              </c:strCache>
            </c:strRef>
          </c:tx>
          <c:dLbls>
            <c:showVal val="1"/>
          </c:dLbls>
          <c:cat>
            <c:strRef>
              <c:f>Sheet2!$B$12:$F$12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Sheet2!$B$14:$F$14</c:f>
              <c:numCache>
                <c:formatCode>General</c:formatCode>
                <c:ptCount val="5"/>
                <c:pt idx="1">
                  <c:v>231</c:v>
                </c:pt>
                <c:pt idx="2">
                  <c:v>47</c:v>
                </c:pt>
                <c:pt idx="3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Sheet2!$A$15</c:f>
              <c:strCache>
                <c:ptCount val="1"/>
                <c:pt idx="0">
                  <c:v>Pohnpei</c:v>
                </c:pt>
              </c:strCache>
            </c:strRef>
          </c:tx>
          <c:dLbls>
            <c:showVal val="1"/>
          </c:dLbls>
          <c:cat>
            <c:strRef>
              <c:f>Sheet2!$B$12:$F$12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Sheet2!$B$15:$F$15</c:f>
              <c:numCache>
                <c:formatCode>General</c:formatCode>
                <c:ptCount val="5"/>
                <c:pt idx="0">
                  <c:v>3</c:v>
                </c:pt>
                <c:pt idx="1">
                  <c:v>2</c:v>
                </c:pt>
                <c:pt idx="2">
                  <c:v>760</c:v>
                </c:pt>
                <c:pt idx="3">
                  <c:v>693</c:v>
                </c:pt>
              </c:numCache>
            </c:numRef>
          </c:val>
        </c:ser>
        <c:ser>
          <c:idx val="3"/>
          <c:order val="3"/>
          <c:tx>
            <c:strRef>
              <c:f>Sheet2!$A$16</c:f>
              <c:strCache>
                <c:ptCount val="1"/>
                <c:pt idx="0">
                  <c:v>Yap</c:v>
                </c:pt>
              </c:strCache>
            </c:strRef>
          </c:tx>
          <c:dLbls>
            <c:showVal val="1"/>
          </c:dLbls>
          <c:cat>
            <c:strRef>
              <c:f>Sheet2!$B$12:$F$12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Sheet2!$B$16:$F$16</c:f>
              <c:numCache>
                <c:formatCode>General</c:formatCode>
                <c:ptCount val="5"/>
                <c:pt idx="0">
                  <c:v>1</c:v>
                </c:pt>
                <c:pt idx="2">
                  <c:v>111</c:v>
                </c:pt>
                <c:pt idx="3">
                  <c:v>2</c:v>
                </c:pt>
                <c:pt idx="4">
                  <c:v>228</c:v>
                </c:pt>
              </c:numCache>
            </c:numRef>
          </c:val>
        </c:ser>
        <c:ser>
          <c:idx val="4"/>
          <c:order val="4"/>
          <c:tx>
            <c:strRef>
              <c:f>Sheet2!$A$17</c:f>
              <c:strCache>
                <c:ptCount val="1"/>
                <c:pt idx="0">
                  <c:v>Other</c:v>
                </c:pt>
              </c:strCache>
            </c:strRef>
          </c:tx>
          <c:cat>
            <c:strRef>
              <c:f>Sheet2!$B$12:$F$12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Sheet2!$B$17:$F$17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</c:ser>
        <c:overlap val="100"/>
        <c:axId val="83876096"/>
        <c:axId val="84955136"/>
      </c:barChart>
      <c:catAx>
        <c:axId val="83876096"/>
        <c:scaling>
          <c:orientation val="minMax"/>
        </c:scaling>
        <c:axPos val="b"/>
        <c:tickLblPos val="nextTo"/>
        <c:crossAx val="84955136"/>
        <c:crosses val="autoZero"/>
        <c:auto val="1"/>
        <c:lblAlgn val="ctr"/>
        <c:lblOffset val="100"/>
      </c:catAx>
      <c:valAx>
        <c:axId val="84955136"/>
        <c:scaling>
          <c:orientation val="minMax"/>
        </c:scaling>
        <c:axPos val="l"/>
        <c:majorGridlines/>
        <c:numFmt formatCode="General" sourceLinked="1"/>
        <c:tickLblPos val="nextTo"/>
        <c:crossAx val="8387609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200"/>
              <a:t>Fall 2009 Enrollment</a:t>
            </a:r>
            <a:r>
              <a:rPr lang="en-US" sz="1200" baseline="0"/>
              <a:t> National Campus by State Origin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showVal val="1"/>
            <c:showCatName val="1"/>
          </c:dLbls>
          <c:cat>
            <c:strRef>
              <c:f>enrollmentNationalCampus!$A$14:$A$18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Pohnpei</c:v>
                </c:pt>
                <c:pt idx="3">
                  <c:v>Yap</c:v>
                </c:pt>
                <c:pt idx="4">
                  <c:v>Other</c:v>
                </c:pt>
              </c:strCache>
            </c:strRef>
          </c:cat>
          <c:val>
            <c:numRef>
              <c:f>enrollmentNationalCampus!$B$14:$B$18</c:f>
              <c:numCache>
                <c:formatCode>0.0%</c:formatCode>
                <c:ptCount val="5"/>
                <c:pt idx="0">
                  <c:v>7.9601990049751326E-2</c:v>
                </c:pt>
                <c:pt idx="1">
                  <c:v>4.6766169154228918E-2</c:v>
                </c:pt>
                <c:pt idx="2">
                  <c:v>0.76019900497512505</c:v>
                </c:pt>
                <c:pt idx="3">
                  <c:v>0.11044776119402978</c:v>
                </c:pt>
                <c:pt idx="4">
                  <c:v>2.9850746268656756E-3</c:v>
                </c:pt>
              </c:numCache>
            </c:numRef>
          </c:val>
        </c:ser>
        <c:dLbls>
          <c:showVal val="1"/>
          <c:showCatName val="1"/>
        </c:dLbls>
      </c:pie3DChart>
    </c:plotArea>
    <c:plotVisOnly val="1"/>
  </c:chart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200" dirty="0"/>
              <a:t>Fall 2009 Student in Good </a:t>
            </a:r>
            <a:r>
              <a:rPr lang="en-US" sz="1200" dirty="0" smtClean="0"/>
              <a:t>Academic Standing</a:t>
            </a:r>
            <a:endParaRPr lang="en-US" sz="120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Sheet3!$A$17</c:f>
              <c:strCache>
                <c:ptCount val="1"/>
                <c:pt idx="0">
                  <c:v>Good Standing</c:v>
                </c:pt>
              </c:strCache>
            </c:strRef>
          </c:tx>
          <c:dLbls>
            <c:showVal val="1"/>
          </c:dLbls>
          <c:cat>
            <c:strRef>
              <c:f>Sheet3!$B$16:$G$16</c:f>
              <c:strCache>
                <c:ptCount val="6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  <c:pt idx="5">
                  <c:v>Average</c:v>
                </c:pt>
              </c:strCache>
            </c:strRef>
          </c:cat>
          <c:val>
            <c:numRef>
              <c:f>Sheet3!$B$17:$G$17</c:f>
              <c:numCache>
                <c:formatCode>0.0%</c:formatCode>
                <c:ptCount val="6"/>
                <c:pt idx="0">
                  <c:v>0.76724137931034542</c:v>
                </c:pt>
                <c:pt idx="1">
                  <c:v>0.74248927038626611</c:v>
                </c:pt>
                <c:pt idx="2">
                  <c:v>0.83582089552238881</c:v>
                </c:pt>
                <c:pt idx="3">
                  <c:v>0.67275280898876455</c:v>
                </c:pt>
                <c:pt idx="4">
                  <c:v>0.76315789473684215</c:v>
                </c:pt>
                <c:pt idx="5">
                  <c:v>0.76540971718636752</c:v>
                </c:pt>
              </c:numCache>
            </c:numRef>
          </c:val>
        </c:ser>
        <c:axId val="85052032"/>
        <c:axId val="85287296"/>
      </c:barChart>
      <c:catAx>
        <c:axId val="85052032"/>
        <c:scaling>
          <c:orientation val="minMax"/>
        </c:scaling>
        <c:axPos val="b"/>
        <c:tickLblPos val="nextTo"/>
        <c:crossAx val="85287296"/>
        <c:crosses val="autoZero"/>
        <c:auto val="1"/>
        <c:lblAlgn val="ctr"/>
        <c:lblOffset val="100"/>
      </c:catAx>
      <c:valAx>
        <c:axId val="85287296"/>
        <c:scaling>
          <c:orientation val="minMax"/>
        </c:scaling>
        <c:axPos val="l"/>
        <c:majorGridlines/>
        <c:numFmt formatCode="0.0%" sourceLinked="1"/>
        <c:tickLblPos val="nextTo"/>
        <c:crossAx val="85052032"/>
        <c:crosses val="autoZero"/>
        <c:crossBetween val="between"/>
      </c:valAx>
    </c:plotArea>
    <c:plotVisOnly val="1"/>
  </c:chart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200"/>
              <a:t>Fall 2009 Student Enrollment</a:t>
            </a:r>
            <a:r>
              <a:rPr lang="en-US" sz="1200" baseline="0"/>
              <a:t> 12 or more Credits</a:t>
            </a:r>
            <a:endParaRPr lang="en-US" sz="1200"/>
          </a:p>
        </c:rich>
      </c:tx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progression!$I$45</c:f>
              <c:strCache>
                <c:ptCount val="1"/>
                <c:pt idx="0">
                  <c:v>less than 12 credits</c:v>
                </c:pt>
              </c:strCache>
            </c:strRef>
          </c:tx>
          <c:dLbls>
            <c:showVal val="1"/>
          </c:dLbls>
          <c:cat>
            <c:strRef>
              <c:f>progression!$J$44:$O$44</c:f>
              <c:strCache>
                <c:ptCount val="6"/>
                <c:pt idx="0">
                  <c:v>total</c:v>
                </c:pt>
                <c:pt idx="1">
                  <c:v>Chuuk</c:v>
                </c:pt>
                <c:pt idx="2">
                  <c:v>Kosrae</c:v>
                </c:pt>
                <c:pt idx="3">
                  <c:v>National</c:v>
                </c:pt>
                <c:pt idx="4">
                  <c:v>Pohnpei</c:v>
                </c:pt>
                <c:pt idx="5">
                  <c:v>Yap</c:v>
                </c:pt>
              </c:strCache>
            </c:strRef>
          </c:cat>
          <c:val>
            <c:numRef>
              <c:f>progression!$J$45:$O$45</c:f>
              <c:numCache>
                <c:formatCode>0.0%</c:formatCode>
                <c:ptCount val="6"/>
                <c:pt idx="0">
                  <c:v>0.40917364397524614</c:v>
                </c:pt>
                <c:pt idx="1">
                  <c:v>0.31754385964912285</c:v>
                </c:pt>
                <c:pt idx="2">
                  <c:v>0.63948497854077324</c:v>
                </c:pt>
                <c:pt idx="3">
                  <c:v>0.37749003984063773</c:v>
                </c:pt>
                <c:pt idx="4">
                  <c:v>0.44382022471910132</c:v>
                </c:pt>
                <c:pt idx="5">
                  <c:v>0.43421052631578977</c:v>
                </c:pt>
              </c:numCache>
            </c:numRef>
          </c:val>
        </c:ser>
        <c:ser>
          <c:idx val="1"/>
          <c:order val="1"/>
          <c:tx>
            <c:strRef>
              <c:f>progression!$I$46</c:f>
              <c:strCache>
                <c:ptCount val="1"/>
                <c:pt idx="0">
                  <c:v>12 or more credits</c:v>
                </c:pt>
              </c:strCache>
            </c:strRef>
          </c:tx>
          <c:dLbls>
            <c:showVal val="1"/>
          </c:dLbls>
          <c:cat>
            <c:strRef>
              <c:f>progression!$J$44:$O$44</c:f>
              <c:strCache>
                <c:ptCount val="6"/>
                <c:pt idx="0">
                  <c:v>total</c:v>
                </c:pt>
                <c:pt idx="1">
                  <c:v>Chuuk</c:v>
                </c:pt>
                <c:pt idx="2">
                  <c:v>Kosrae</c:v>
                </c:pt>
                <c:pt idx="3">
                  <c:v>National</c:v>
                </c:pt>
                <c:pt idx="4">
                  <c:v>Pohnpei</c:v>
                </c:pt>
                <c:pt idx="5">
                  <c:v>Yap</c:v>
                </c:pt>
              </c:strCache>
            </c:strRef>
          </c:cat>
          <c:val>
            <c:numRef>
              <c:f>progression!$J$46:$O$46</c:f>
              <c:numCache>
                <c:formatCode>0.0%</c:formatCode>
                <c:ptCount val="6"/>
                <c:pt idx="0">
                  <c:v>0.59082635602475431</c:v>
                </c:pt>
                <c:pt idx="1">
                  <c:v>0.68245614035087721</c:v>
                </c:pt>
                <c:pt idx="2">
                  <c:v>0.36051502145922748</c:v>
                </c:pt>
                <c:pt idx="3">
                  <c:v>0.62250996015936255</c:v>
                </c:pt>
                <c:pt idx="4">
                  <c:v>0.55617977528089946</c:v>
                </c:pt>
                <c:pt idx="5">
                  <c:v>0.56578947368421129</c:v>
                </c:pt>
              </c:numCache>
            </c:numRef>
          </c:val>
        </c:ser>
        <c:overlap val="100"/>
        <c:axId val="85337600"/>
        <c:axId val="85339136"/>
      </c:barChart>
      <c:catAx>
        <c:axId val="85337600"/>
        <c:scaling>
          <c:orientation val="minMax"/>
        </c:scaling>
        <c:axPos val="b"/>
        <c:tickLblPos val="nextTo"/>
        <c:crossAx val="85339136"/>
        <c:crosses val="autoZero"/>
        <c:auto val="1"/>
        <c:lblAlgn val="ctr"/>
        <c:lblOffset val="100"/>
      </c:catAx>
      <c:valAx>
        <c:axId val="85339136"/>
        <c:scaling>
          <c:orientation val="minMax"/>
        </c:scaling>
        <c:axPos val="l"/>
        <c:majorGridlines/>
        <c:numFmt formatCode="0.0%" sourceLinked="1"/>
        <c:tickLblPos val="nextTo"/>
        <c:crossAx val="8533760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200"/>
              <a:t>Fall 2009</a:t>
            </a:r>
            <a:r>
              <a:rPr lang="en-US" sz="1200" baseline="0"/>
              <a:t> Students Earning 12 or more Credits</a:t>
            </a:r>
            <a:endParaRPr lang="en-US" sz="1200"/>
          </a:p>
        </c:rich>
      </c:tx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progression!$A$45</c:f>
              <c:strCache>
                <c:ptCount val="1"/>
                <c:pt idx="0">
                  <c:v>less than 12 credits</c:v>
                </c:pt>
              </c:strCache>
            </c:strRef>
          </c:tx>
          <c:dLbls>
            <c:showVal val="1"/>
          </c:dLbls>
          <c:cat>
            <c:strRef>
              <c:f>progression!$B$44:$G$44</c:f>
              <c:strCache>
                <c:ptCount val="6"/>
                <c:pt idx="0">
                  <c:v>total</c:v>
                </c:pt>
                <c:pt idx="1">
                  <c:v>Chuuk</c:v>
                </c:pt>
                <c:pt idx="2">
                  <c:v>Kosrae</c:v>
                </c:pt>
                <c:pt idx="3">
                  <c:v>National</c:v>
                </c:pt>
                <c:pt idx="4">
                  <c:v>Pohnpei</c:v>
                </c:pt>
                <c:pt idx="5">
                  <c:v>Yap</c:v>
                </c:pt>
              </c:strCache>
            </c:strRef>
          </c:cat>
          <c:val>
            <c:numRef>
              <c:f>progression!$B$45:$G$45</c:f>
              <c:numCache>
                <c:formatCode>0.0%</c:formatCode>
                <c:ptCount val="6"/>
                <c:pt idx="0">
                  <c:v>0.54532216963960656</c:v>
                </c:pt>
                <c:pt idx="1">
                  <c:v>0.49824561403508771</c:v>
                </c:pt>
                <c:pt idx="2">
                  <c:v>0.72103004291845552</c:v>
                </c:pt>
                <c:pt idx="3">
                  <c:v>0.52788844621513964</c:v>
                </c:pt>
                <c:pt idx="4">
                  <c:v>0.55056179775280856</c:v>
                </c:pt>
                <c:pt idx="5">
                  <c:v>0.54385964912280704</c:v>
                </c:pt>
              </c:numCache>
            </c:numRef>
          </c:val>
        </c:ser>
        <c:ser>
          <c:idx val="1"/>
          <c:order val="1"/>
          <c:tx>
            <c:strRef>
              <c:f>progression!$A$46</c:f>
              <c:strCache>
                <c:ptCount val="1"/>
                <c:pt idx="0">
                  <c:v>12 or more credits</c:v>
                </c:pt>
              </c:strCache>
            </c:strRef>
          </c:tx>
          <c:dLbls>
            <c:showVal val="1"/>
          </c:dLbls>
          <c:cat>
            <c:strRef>
              <c:f>progression!$B$44:$G$44</c:f>
              <c:strCache>
                <c:ptCount val="6"/>
                <c:pt idx="0">
                  <c:v>total</c:v>
                </c:pt>
                <c:pt idx="1">
                  <c:v>Chuuk</c:v>
                </c:pt>
                <c:pt idx="2">
                  <c:v>Kosrae</c:v>
                </c:pt>
                <c:pt idx="3">
                  <c:v>National</c:v>
                </c:pt>
                <c:pt idx="4">
                  <c:v>Pohnpei</c:v>
                </c:pt>
                <c:pt idx="5">
                  <c:v>Yap</c:v>
                </c:pt>
              </c:strCache>
            </c:strRef>
          </c:cat>
          <c:val>
            <c:numRef>
              <c:f>progression!$B$46:$G$46</c:f>
              <c:numCache>
                <c:formatCode>0.0%</c:formatCode>
                <c:ptCount val="6"/>
                <c:pt idx="0">
                  <c:v>0.45467783036039316</c:v>
                </c:pt>
                <c:pt idx="1">
                  <c:v>0.50175438596491151</c:v>
                </c:pt>
                <c:pt idx="2">
                  <c:v>0.27896995708154532</c:v>
                </c:pt>
                <c:pt idx="3">
                  <c:v>0.47211155378486097</c:v>
                </c:pt>
                <c:pt idx="4">
                  <c:v>0.449438202247191</c:v>
                </c:pt>
                <c:pt idx="5">
                  <c:v>0.45614035087719279</c:v>
                </c:pt>
              </c:numCache>
            </c:numRef>
          </c:val>
        </c:ser>
        <c:overlap val="100"/>
        <c:axId val="85381504"/>
        <c:axId val="85383040"/>
      </c:barChart>
      <c:catAx>
        <c:axId val="85381504"/>
        <c:scaling>
          <c:orientation val="minMax"/>
        </c:scaling>
        <c:axPos val="b"/>
        <c:tickLblPos val="nextTo"/>
        <c:crossAx val="85383040"/>
        <c:crosses val="autoZero"/>
        <c:auto val="1"/>
        <c:lblAlgn val="ctr"/>
        <c:lblOffset val="100"/>
      </c:catAx>
      <c:valAx>
        <c:axId val="85383040"/>
        <c:scaling>
          <c:orientation val="minMax"/>
        </c:scaling>
        <c:axPos val="l"/>
        <c:majorGridlines/>
        <c:numFmt formatCode="0.0%" sourceLinked="1"/>
        <c:tickLblPos val="nextTo"/>
        <c:crossAx val="8538150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200"/>
              <a:t>SY</a:t>
            </a:r>
            <a:r>
              <a:rPr lang="en-US" sz="1200" baseline="0"/>
              <a:t> 09/10 Graduates by Gender &amp; Campus</a:t>
            </a:r>
            <a:endParaRPr lang="en-US" sz="1200"/>
          </a:p>
        </c:rich>
      </c:tx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Sheet2!$A$2</c:f>
              <c:strCache>
                <c:ptCount val="1"/>
                <c:pt idx="0">
                  <c:v>Female</c:v>
                </c:pt>
              </c:strCache>
            </c:strRef>
          </c:tx>
          <c:cat>
            <c:strRef>
              <c:f>Sheet2!$B$1:$F$1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Sheet2!$B$2:$F$2</c:f>
              <c:numCache>
                <c:formatCode>General</c:formatCode>
                <c:ptCount val="5"/>
                <c:pt idx="0">
                  <c:v>16</c:v>
                </c:pt>
                <c:pt idx="1">
                  <c:v>4</c:v>
                </c:pt>
                <c:pt idx="2">
                  <c:v>111</c:v>
                </c:pt>
                <c:pt idx="3">
                  <c:v>6</c:v>
                </c:pt>
                <c:pt idx="4">
                  <c:v>21</c:v>
                </c:pt>
              </c:numCache>
            </c:numRef>
          </c:val>
        </c:ser>
        <c:ser>
          <c:idx val="1"/>
          <c:order val="1"/>
          <c:tx>
            <c:strRef>
              <c:f>Sheet2!$A$3</c:f>
              <c:strCache>
                <c:ptCount val="1"/>
                <c:pt idx="0">
                  <c:v>Male</c:v>
                </c:pt>
              </c:strCache>
            </c:strRef>
          </c:tx>
          <c:cat>
            <c:strRef>
              <c:f>Sheet2!$B$1:$F$1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Sheet2!$B$3:$F$3</c:f>
              <c:numCache>
                <c:formatCode>General</c:formatCode>
                <c:ptCount val="5"/>
                <c:pt idx="0">
                  <c:v>9</c:v>
                </c:pt>
                <c:pt idx="1">
                  <c:v>7</c:v>
                </c:pt>
                <c:pt idx="2">
                  <c:v>85</c:v>
                </c:pt>
                <c:pt idx="3">
                  <c:v>19</c:v>
                </c:pt>
                <c:pt idx="4">
                  <c:v>13</c:v>
                </c:pt>
              </c:numCache>
            </c:numRef>
          </c:val>
        </c:ser>
        <c:gapWidth val="95"/>
        <c:overlap val="100"/>
        <c:axId val="85113088"/>
        <c:axId val="85393408"/>
      </c:barChart>
      <c:catAx>
        <c:axId val="85113088"/>
        <c:scaling>
          <c:orientation val="minMax"/>
        </c:scaling>
        <c:axPos val="b"/>
        <c:majorTickMark val="none"/>
        <c:tickLblPos val="nextTo"/>
        <c:crossAx val="85393408"/>
        <c:crosses val="autoZero"/>
        <c:auto val="1"/>
        <c:lblAlgn val="ctr"/>
        <c:lblOffset val="100"/>
      </c:catAx>
      <c:valAx>
        <c:axId val="85393408"/>
        <c:scaling>
          <c:orientation val="minMax"/>
        </c:scaling>
        <c:axPos val="l"/>
        <c:majorGridlines/>
        <c:title>
          <c:layout/>
        </c:title>
        <c:numFmt formatCode="General" sourceLinked="1"/>
        <c:majorTickMark val="none"/>
        <c:tickLblPos val="nextTo"/>
        <c:crossAx val="8511308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sz="1200" dirty="0"/>
              <a:t>SY 09/10 Graduates by State Origin &amp; Campus</a:t>
            </a:r>
          </a:p>
        </c:rich>
      </c:tx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Sheet3!$A$2</c:f>
              <c:strCache>
                <c:ptCount val="1"/>
                <c:pt idx="0">
                  <c:v>Chuukese</c:v>
                </c:pt>
              </c:strCache>
            </c:strRef>
          </c:tx>
          <c:cat>
            <c:strRef>
              <c:f>Sheet3!$B$1:$F$1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Sheet3!$B$2:$F$2</c:f>
              <c:numCache>
                <c:formatCode>General</c:formatCode>
                <c:ptCount val="5"/>
                <c:pt idx="0">
                  <c:v>25</c:v>
                </c:pt>
                <c:pt idx="2">
                  <c:v>20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Sheet3!$A$3</c:f>
              <c:strCache>
                <c:ptCount val="1"/>
                <c:pt idx="0">
                  <c:v>Kosraean</c:v>
                </c:pt>
              </c:strCache>
            </c:strRef>
          </c:tx>
          <c:cat>
            <c:strRef>
              <c:f>Sheet3!$B$1:$F$1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Sheet3!$B$3:$F$3</c:f>
              <c:numCache>
                <c:formatCode>General</c:formatCode>
                <c:ptCount val="5"/>
                <c:pt idx="1">
                  <c:v>11</c:v>
                </c:pt>
                <c:pt idx="2">
                  <c:v>5</c:v>
                </c:pt>
              </c:numCache>
            </c:numRef>
          </c:val>
        </c:ser>
        <c:ser>
          <c:idx val="2"/>
          <c:order val="2"/>
          <c:tx>
            <c:strRef>
              <c:f>Sheet3!$A$4</c:f>
              <c:strCache>
                <c:ptCount val="1"/>
                <c:pt idx="0">
                  <c:v>LK</c:v>
                </c:pt>
              </c:strCache>
            </c:strRef>
          </c:tx>
          <c:cat>
            <c:strRef>
              <c:f>Sheet3!$B$1:$F$1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Sheet3!$B$4:$F$4</c:f>
              <c:numCache>
                <c:formatCode>General</c:formatCode>
                <c:ptCount val="5"/>
                <c:pt idx="2">
                  <c:v>1</c:v>
                </c:pt>
              </c:numCache>
            </c:numRef>
          </c:val>
        </c:ser>
        <c:ser>
          <c:idx val="3"/>
          <c:order val="3"/>
          <c:tx>
            <c:strRef>
              <c:f>Sheet3!$A$5</c:f>
              <c:strCache>
                <c:ptCount val="1"/>
                <c:pt idx="0">
                  <c:v>Pohnpeian</c:v>
                </c:pt>
              </c:strCache>
            </c:strRef>
          </c:tx>
          <c:cat>
            <c:strRef>
              <c:f>Sheet3!$B$1:$F$1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Sheet3!$B$5:$F$5</c:f>
              <c:numCache>
                <c:formatCode>General</c:formatCode>
                <c:ptCount val="5"/>
                <c:pt idx="2">
                  <c:v>133</c:v>
                </c:pt>
                <c:pt idx="3">
                  <c:v>24</c:v>
                </c:pt>
              </c:numCache>
            </c:numRef>
          </c:val>
        </c:ser>
        <c:ser>
          <c:idx val="4"/>
          <c:order val="4"/>
          <c:tx>
            <c:strRef>
              <c:f>Sheet3!$A$6</c:f>
              <c:strCache>
                <c:ptCount val="1"/>
                <c:pt idx="0">
                  <c:v>Yapese</c:v>
                </c:pt>
              </c:strCache>
            </c:strRef>
          </c:tx>
          <c:cat>
            <c:strRef>
              <c:f>Sheet3!$B$1:$F$1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Sheet3!$B$6:$F$6</c:f>
              <c:numCache>
                <c:formatCode>General</c:formatCode>
                <c:ptCount val="5"/>
                <c:pt idx="2">
                  <c:v>37</c:v>
                </c:pt>
                <c:pt idx="4">
                  <c:v>34</c:v>
                </c:pt>
              </c:numCache>
            </c:numRef>
          </c:val>
        </c:ser>
        <c:gapWidth val="95"/>
        <c:overlap val="100"/>
        <c:axId val="85451520"/>
        <c:axId val="85453056"/>
      </c:barChart>
      <c:catAx>
        <c:axId val="85451520"/>
        <c:scaling>
          <c:orientation val="minMax"/>
        </c:scaling>
        <c:axPos val="b"/>
        <c:majorTickMark val="none"/>
        <c:tickLblPos val="nextTo"/>
        <c:crossAx val="85453056"/>
        <c:crosses val="autoZero"/>
        <c:auto val="1"/>
        <c:lblAlgn val="ctr"/>
        <c:lblOffset val="100"/>
      </c:catAx>
      <c:valAx>
        <c:axId val="85453056"/>
        <c:scaling>
          <c:orientation val="minMax"/>
        </c:scaling>
        <c:axPos val="l"/>
        <c:majorGridlines/>
        <c:title>
          <c:layout/>
        </c:title>
        <c:numFmt formatCode="General" sourceLinked="1"/>
        <c:majorTickMark val="none"/>
        <c:tickLblPos val="nextTo"/>
        <c:crossAx val="8545152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200"/>
              <a:t> Fall Semesters 2004</a:t>
            </a:r>
            <a:r>
              <a:rPr lang="en-US" sz="1200" baseline="0"/>
              <a:t> - 2010 </a:t>
            </a:r>
            <a:r>
              <a:rPr lang="en-US" sz="1200" b="1" i="0" u="none" strike="noStrike" baseline="0"/>
              <a:t>Enrollment by Degree Type </a:t>
            </a:r>
            <a:endParaRPr lang="en-US" sz="120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enrollmentDegree!$A$3</c:f>
              <c:strCache>
                <c:ptCount val="1"/>
                <c:pt idx="0">
                  <c:v>2004.3</c:v>
                </c:pt>
              </c:strCache>
            </c:strRef>
          </c:tx>
          <c:cat>
            <c:strRef>
              <c:f>enrollmentDegree!$B$2:$H$2</c:f>
              <c:strCache>
                <c:ptCount val="7"/>
                <c:pt idx="0">
                  <c:v>AA</c:v>
                </c:pt>
                <c:pt idx="1">
                  <c:v>AAS</c:v>
                </c:pt>
                <c:pt idx="2">
                  <c:v>AS</c:v>
                </c:pt>
                <c:pt idx="3">
                  <c:v>BA</c:v>
                </c:pt>
                <c:pt idx="4">
                  <c:v>CA</c:v>
                </c:pt>
                <c:pt idx="5">
                  <c:v>TYC</c:v>
                </c:pt>
                <c:pt idx="6">
                  <c:v>UC/UD</c:v>
                </c:pt>
              </c:strCache>
            </c:strRef>
          </c:cat>
          <c:val>
            <c:numRef>
              <c:f>enrollmentDegree!$B$3:$H$3</c:f>
              <c:numCache>
                <c:formatCode>General</c:formatCode>
                <c:ptCount val="7"/>
                <c:pt idx="0">
                  <c:v>645</c:v>
                </c:pt>
                <c:pt idx="1">
                  <c:v>94</c:v>
                </c:pt>
                <c:pt idx="2">
                  <c:v>1155</c:v>
                </c:pt>
                <c:pt idx="4">
                  <c:v>735</c:v>
                </c:pt>
                <c:pt idx="5">
                  <c:v>67</c:v>
                </c:pt>
              </c:numCache>
            </c:numRef>
          </c:val>
        </c:ser>
        <c:ser>
          <c:idx val="1"/>
          <c:order val="1"/>
          <c:tx>
            <c:strRef>
              <c:f>enrollmentDegree!$A$4</c:f>
              <c:strCache>
                <c:ptCount val="1"/>
                <c:pt idx="0">
                  <c:v>2005.3</c:v>
                </c:pt>
              </c:strCache>
            </c:strRef>
          </c:tx>
          <c:cat>
            <c:strRef>
              <c:f>enrollmentDegree!$B$2:$H$2</c:f>
              <c:strCache>
                <c:ptCount val="7"/>
                <c:pt idx="0">
                  <c:v>AA</c:v>
                </c:pt>
                <c:pt idx="1">
                  <c:v>AAS</c:v>
                </c:pt>
                <c:pt idx="2">
                  <c:v>AS</c:v>
                </c:pt>
                <c:pt idx="3">
                  <c:v>BA</c:v>
                </c:pt>
                <c:pt idx="4">
                  <c:v>CA</c:v>
                </c:pt>
                <c:pt idx="5">
                  <c:v>TYC</c:v>
                </c:pt>
                <c:pt idx="6">
                  <c:v>UC/UD</c:v>
                </c:pt>
              </c:strCache>
            </c:strRef>
          </c:cat>
          <c:val>
            <c:numRef>
              <c:f>enrollmentDegree!$B$4:$H$4</c:f>
              <c:numCache>
                <c:formatCode>General</c:formatCode>
                <c:ptCount val="7"/>
                <c:pt idx="0">
                  <c:v>644</c:v>
                </c:pt>
                <c:pt idx="1">
                  <c:v>102</c:v>
                </c:pt>
                <c:pt idx="2">
                  <c:v>1014</c:v>
                </c:pt>
                <c:pt idx="4">
                  <c:v>579</c:v>
                </c:pt>
                <c:pt idx="5">
                  <c:v>40</c:v>
                </c:pt>
              </c:numCache>
            </c:numRef>
          </c:val>
        </c:ser>
        <c:ser>
          <c:idx val="2"/>
          <c:order val="2"/>
          <c:tx>
            <c:strRef>
              <c:f>enrollmentDegree!$A$5</c:f>
              <c:strCache>
                <c:ptCount val="1"/>
                <c:pt idx="0">
                  <c:v>2006.3</c:v>
                </c:pt>
              </c:strCache>
            </c:strRef>
          </c:tx>
          <c:cat>
            <c:strRef>
              <c:f>enrollmentDegree!$B$2:$H$2</c:f>
              <c:strCache>
                <c:ptCount val="7"/>
                <c:pt idx="0">
                  <c:v>AA</c:v>
                </c:pt>
                <c:pt idx="1">
                  <c:v>AAS</c:v>
                </c:pt>
                <c:pt idx="2">
                  <c:v>AS</c:v>
                </c:pt>
                <c:pt idx="3">
                  <c:v>BA</c:v>
                </c:pt>
                <c:pt idx="4">
                  <c:v>CA</c:v>
                </c:pt>
                <c:pt idx="5">
                  <c:v>TYC</c:v>
                </c:pt>
                <c:pt idx="6">
                  <c:v>UC/UD</c:v>
                </c:pt>
              </c:strCache>
            </c:strRef>
          </c:cat>
          <c:val>
            <c:numRef>
              <c:f>enrollmentDegree!$B$5:$H$5</c:f>
              <c:numCache>
                <c:formatCode>General</c:formatCode>
                <c:ptCount val="7"/>
                <c:pt idx="0">
                  <c:v>682</c:v>
                </c:pt>
                <c:pt idx="1">
                  <c:v>81</c:v>
                </c:pt>
                <c:pt idx="2">
                  <c:v>923</c:v>
                </c:pt>
                <c:pt idx="4">
                  <c:v>799</c:v>
                </c:pt>
                <c:pt idx="5">
                  <c:v>28</c:v>
                </c:pt>
              </c:numCache>
            </c:numRef>
          </c:val>
        </c:ser>
        <c:ser>
          <c:idx val="3"/>
          <c:order val="3"/>
          <c:tx>
            <c:strRef>
              <c:f>enrollmentDegree!$A$6</c:f>
              <c:strCache>
                <c:ptCount val="1"/>
                <c:pt idx="0">
                  <c:v>2007.3</c:v>
                </c:pt>
              </c:strCache>
            </c:strRef>
          </c:tx>
          <c:cat>
            <c:strRef>
              <c:f>enrollmentDegree!$B$2:$H$2</c:f>
              <c:strCache>
                <c:ptCount val="7"/>
                <c:pt idx="0">
                  <c:v>AA</c:v>
                </c:pt>
                <c:pt idx="1">
                  <c:v>AAS</c:v>
                </c:pt>
                <c:pt idx="2">
                  <c:v>AS</c:v>
                </c:pt>
                <c:pt idx="3">
                  <c:v>BA</c:v>
                </c:pt>
                <c:pt idx="4">
                  <c:v>CA</c:v>
                </c:pt>
                <c:pt idx="5">
                  <c:v>TYC</c:v>
                </c:pt>
                <c:pt idx="6">
                  <c:v>UC/UD</c:v>
                </c:pt>
              </c:strCache>
            </c:strRef>
          </c:cat>
          <c:val>
            <c:numRef>
              <c:f>enrollmentDegree!$B$6:$H$6</c:f>
              <c:numCache>
                <c:formatCode>General</c:formatCode>
                <c:ptCount val="7"/>
                <c:pt idx="0">
                  <c:v>608</c:v>
                </c:pt>
                <c:pt idx="1">
                  <c:v>49</c:v>
                </c:pt>
                <c:pt idx="2">
                  <c:v>825</c:v>
                </c:pt>
                <c:pt idx="3">
                  <c:v>1</c:v>
                </c:pt>
                <c:pt idx="4">
                  <c:v>862</c:v>
                </c:pt>
                <c:pt idx="5">
                  <c:v>21</c:v>
                </c:pt>
              </c:numCache>
            </c:numRef>
          </c:val>
        </c:ser>
        <c:ser>
          <c:idx val="4"/>
          <c:order val="4"/>
          <c:tx>
            <c:strRef>
              <c:f>enrollmentDegree!$A$7</c:f>
              <c:strCache>
                <c:ptCount val="1"/>
                <c:pt idx="0">
                  <c:v>2008.3</c:v>
                </c:pt>
              </c:strCache>
            </c:strRef>
          </c:tx>
          <c:cat>
            <c:strRef>
              <c:f>enrollmentDegree!$B$2:$H$2</c:f>
              <c:strCache>
                <c:ptCount val="7"/>
                <c:pt idx="0">
                  <c:v>AA</c:v>
                </c:pt>
                <c:pt idx="1">
                  <c:v>AAS</c:v>
                </c:pt>
                <c:pt idx="2">
                  <c:v>AS</c:v>
                </c:pt>
                <c:pt idx="3">
                  <c:v>BA</c:v>
                </c:pt>
                <c:pt idx="4">
                  <c:v>CA</c:v>
                </c:pt>
                <c:pt idx="5">
                  <c:v>TYC</c:v>
                </c:pt>
                <c:pt idx="6">
                  <c:v>UC/UD</c:v>
                </c:pt>
              </c:strCache>
            </c:strRef>
          </c:cat>
          <c:val>
            <c:numRef>
              <c:f>enrollmentDegree!$B$7:$H$7</c:f>
              <c:numCache>
                <c:formatCode>General</c:formatCode>
                <c:ptCount val="7"/>
                <c:pt idx="0">
                  <c:v>537</c:v>
                </c:pt>
                <c:pt idx="1">
                  <c:v>67</c:v>
                </c:pt>
                <c:pt idx="2">
                  <c:v>678</c:v>
                </c:pt>
                <c:pt idx="3">
                  <c:v>35</c:v>
                </c:pt>
                <c:pt idx="4">
                  <c:v>1084</c:v>
                </c:pt>
                <c:pt idx="5">
                  <c:v>52</c:v>
                </c:pt>
                <c:pt idx="6">
                  <c:v>2</c:v>
                </c:pt>
              </c:numCache>
            </c:numRef>
          </c:val>
        </c:ser>
        <c:ser>
          <c:idx val="5"/>
          <c:order val="5"/>
          <c:tx>
            <c:strRef>
              <c:f>enrollmentDegree!$A$8</c:f>
              <c:strCache>
                <c:ptCount val="1"/>
                <c:pt idx="0">
                  <c:v>2009.3</c:v>
                </c:pt>
              </c:strCache>
            </c:strRef>
          </c:tx>
          <c:cat>
            <c:strRef>
              <c:f>enrollmentDegree!$B$2:$H$2</c:f>
              <c:strCache>
                <c:ptCount val="7"/>
                <c:pt idx="0">
                  <c:v>AA</c:v>
                </c:pt>
                <c:pt idx="1">
                  <c:v>AAS</c:v>
                </c:pt>
                <c:pt idx="2">
                  <c:v>AS</c:v>
                </c:pt>
                <c:pt idx="3">
                  <c:v>BA</c:v>
                </c:pt>
                <c:pt idx="4">
                  <c:v>CA</c:v>
                </c:pt>
                <c:pt idx="5">
                  <c:v>TYC</c:v>
                </c:pt>
                <c:pt idx="6">
                  <c:v>UC/UD</c:v>
                </c:pt>
              </c:strCache>
            </c:strRef>
          </c:cat>
          <c:val>
            <c:numRef>
              <c:f>enrollmentDegree!$B$8:$H$8</c:f>
              <c:numCache>
                <c:formatCode>General</c:formatCode>
                <c:ptCount val="7"/>
                <c:pt idx="0">
                  <c:v>574</c:v>
                </c:pt>
                <c:pt idx="1">
                  <c:v>63</c:v>
                </c:pt>
                <c:pt idx="2">
                  <c:v>734</c:v>
                </c:pt>
                <c:pt idx="3">
                  <c:v>51</c:v>
                </c:pt>
                <c:pt idx="4">
                  <c:v>1214</c:v>
                </c:pt>
                <c:pt idx="5">
                  <c:v>105</c:v>
                </c:pt>
                <c:pt idx="6">
                  <c:v>17</c:v>
                </c:pt>
              </c:numCache>
            </c:numRef>
          </c:val>
        </c:ser>
        <c:ser>
          <c:idx val="6"/>
          <c:order val="6"/>
          <c:tx>
            <c:strRef>
              <c:f>enrollmentDegree!$A$9</c:f>
              <c:strCache>
                <c:ptCount val="1"/>
                <c:pt idx="0">
                  <c:v>2010.3</c:v>
                </c:pt>
              </c:strCache>
            </c:strRef>
          </c:tx>
          <c:cat>
            <c:strRef>
              <c:f>enrollmentDegree!$B$2:$H$2</c:f>
              <c:strCache>
                <c:ptCount val="7"/>
                <c:pt idx="0">
                  <c:v>AA</c:v>
                </c:pt>
                <c:pt idx="1">
                  <c:v>AAS</c:v>
                </c:pt>
                <c:pt idx="2">
                  <c:v>AS</c:v>
                </c:pt>
                <c:pt idx="3">
                  <c:v>BA</c:v>
                </c:pt>
                <c:pt idx="4">
                  <c:v>CA</c:v>
                </c:pt>
                <c:pt idx="5">
                  <c:v>TYC</c:v>
                </c:pt>
                <c:pt idx="6">
                  <c:v>UC/UD</c:v>
                </c:pt>
              </c:strCache>
            </c:strRef>
          </c:cat>
          <c:val>
            <c:numRef>
              <c:f>enrollmentDegree!$B$9:$H$9</c:f>
              <c:numCache>
                <c:formatCode>General</c:formatCode>
                <c:ptCount val="7"/>
                <c:pt idx="0">
                  <c:v>911</c:v>
                </c:pt>
                <c:pt idx="1">
                  <c:v>104</c:v>
                </c:pt>
                <c:pt idx="2">
                  <c:v>699</c:v>
                </c:pt>
                <c:pt idx="3">
                  <c:v>36</c:v>
                </c:pt>
                <c:pt idx="4">
                  <c:v>827</c:v>
                </c:pt>
                <c:pt idx="5">
                  <c:v>114</c:v>
                </c:pt>
                <c:pt idx="6">
                  <c:v>8</c:v>
                </c:pt>
              </c:numCache>
            </c:numRef>
          </c:val>
        </c:ser>
        <c:axId val="63886848"/>
        <c:axId val="63888384"/>
      </c:barChart>
      <c:catAx>
        <c:axId val="63886848"/>
        <c:scaling>
          <c:orientation val="minMax"/>
        </c:scaling>
        <c:axPos val="b"/>
        <c:tickLblPos val="nextTo"/>
        <c:crossAx val="63888384"/>
        <c:crosses val="autoZero"/>
        <c:auto val="1"/>
        <c:lblAlgn val="ctr"/>
        <c:lblOffset val="100"/>
      </c:catAx>
      <c:valAx>
        <c:axId val="63888384"/>
        <c:scaling>
          <c:orientation val="minMax"/>
        </c:scaling>
        <c:axPos val="l"/>
        <c:majorGridlines/>
        <c:numFmt formatCode="General" sourceLinked="1"/>
        <c:tickLblPos val="nextTo"/>
        <c:crossAx val="6388684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dirty="0"/>
              <a:t>SY 09/10 Graduates</a:t>
            </a:r>
            <a:r>
              <a:rPr lang="en-US" baseline="0" dirty="0"/>
              <a:t> AA Degree</a:t>
            </a:r>
            <a:endParaRPr lang="en-US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Sheet6!$A$31:$B$31</c:f>
              <c:strCache>
                <c:ptCount val="1"/>
                <c:pt idx="0">
                  <c:v>Liberal Arts AA</c:v>
                </c:pt>
              </c:strCache>
            </c:strRef>
          </c:tx>
          <c:cat>
            <c:strRef>
              <c:f>Sheet6!$C$30:$G$30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Sheet6!$C$31:$G$31</c:f>
              <c:numCache>
                <c:formatCode>General</c:formatCode>
                <c:ptCount val="5"/>
                <c:pt idx="2">
                  <c:v>52</c:v>
                </c:pt>
              </c:numCache>
            </c:numRef>
          </c:val>
        </c:ser>
        <c:ser>
          <c:idx val="1"/>
          <c:order val="1"/>
          <c:tx>
            <c:strRef>
              <c:f>Sheet6!$A$32:$B$32</c:f>
              <c:strCache>
                <c:ptCount val="1"/>
                <c:pt idx="0">
                  <c:v>Micronesian Studies AA</c:v>
                </c:pt>
              </c:strCache>
            </c:strRef>
          </c:tx>
          <c:cat>
            <c:strRef>
              <c:f>Sheet6!$C$30:$G$30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Sheet6!$C$32:$G$32</c:f>
              <c:numCache>
                <c:formatCode>General</c:formatCode>
                <c:ptCount val="5"/>
                <c:pt idx="0">
                  <c:v>1</c:v>
                </c:pt>
                <c:pt idx="2">
                  <c:v>24</c:v>
                </c:pt>
              </c:numCache>
            </c:numRef>
          </c:val>
        </c:ser>
        <c:ser>
          <c:idx val="2"/>
          <c:order val="2"/>
          <c:tx>
            <c:strRef>
              <c:f>Sheet6!$A$33:$B$33</c:f>
              <c:strCache>
                <c:ptCount val="1"/>
                <c:pt idx="0">
                  <c:v>Health Career Opportunities Program AA</c:v>
                </c:pt>
              </c:strCache>
            </c:strRef>
          </c:tx>
          <c:cat>
            <c:strRef>
              <c:f>Sheet6!$C$30:$G$30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Sheet6!$C$33:$G$33</c:f>
              <c:numCache>
                <c:formatCode>General</c:formatCode>
                <c:ptCount val="5"/>
                <c:pt idx="2">
                  <c:v>12</c:v>
                </c:pt>
              </c:numCache>
            </c:numRef>
          </c:val>
        </c:ser>
        <c:ser>
          <c:idx val="3"/>
          <c:order val="3"/>
          <c:tx>
            <c:strRef>
              <c:f>Sheet6!$A$34:$B$34</c:f>
              <c:strCache>
                <c:ptCount val="1"/>
                <c:pt idx="0">
                  <c:v>Teacher Preparation AA</c:v>
                </c:pt>
              </c:strCache>
            </c:strRef>
          </c:tx>
          <c:cat>
            <c:strRef>
              <c:f>Sheet6!$C$30:$G$30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Sheet6!$C$34:$G$34</c:f>
              <c:numCache>
                <c:formatCode>General</c:formatCode>
                <c:ptCount val="5"/>
                <c:pt idx="2">
                  <c:v>8</c:v>
                </c:pt>
              </c:numCache>
            </c:numRef>
          </c:val>
        </c:ser>
        <c:ser>
          <c:idx val="4"/>
          <c:order val="4"/>
          <c:tx>
            <c:strRef>
              <c:f>Sheet6!$A$35:$B$35</c:f>
              <c:strCache>
                <c:ptCount val="1"/>
                <c:pt idx="0">
                  <c:v>Liberal Arts / Media Studies AA</c:v>
                </c:pt>
              </c:strCache>
            </c:strRef>
          </c:tx>
          <c:cat>
            <c:strRef>
              <c:f>Sheet6!$C$30:$G$30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Sheet6!$C$35:$G$35</c:f>
              <c:numCache>
                <c:formatCode>General</c:formatCode>
                <c:ptCount val="5"/>
                <c:pt idx="2">
                  <c:v>2</c:v>
                </c:pt>
              </c:numCache>
            </c:numRef>
          </c:val>
        </c:ser>
        <c:axId val="162949376"/>
        <c:axId val="163148160"/>
      </c:barChart>
      <c:catAx>
        <c:axId val="162949376"/>
        <c:scaling>
          <c:orientation val="minMax"/>
        </c:scaling>
        <c:axPos val="b"/>
        <c:tickLblPos val="nextTo"/>
        <c:crossAx val="163148160"/>
        <c:crosses val="autoZero"/>
        <c:auto val="1"/>
        <c:lblAlgn val="ctr"/>
        <c:lblOffset val="100"/>
      </c:catAx>
      <c:valAx>
        <c:axId val="163148160"/>
        <c:scaling>
          <c:orientation val="minMax"/>
        </c:scaling>
        <c:axPos val="l"/>
        <c:majorGridlines/>
        <c:numFmt formatCode="General" sourceLinked="1"/>
        <c:tickLblPos val="nextTo"/>
        <c:crossAx val="16294937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dirty="0"/>
              <a:t>SY 09/10 Graduates AAS Degree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Sheet6!$A$38:$B$38</c:f>
              <c:strCache>
                <c:ptCount val="1"/>
                <c:pt idx="0">
                  <c:v>Building Technology AAS</c:v>
                </c:pt>
              </c:strCache>
            </c:strRef>
          </c:tx>
          <c:cat>
            <c:strRef>
              <c:f>Sheet6!$C$37:$G$37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Sheet6!$C$38:$G$38</c:f>
              <c:numCache>
                <c:formatCode>General</c:formatCode>
                <c:ptCount val="5"/>
                <c:pt idx="3">
                  <c:v>5</c:v>
                </c:pt>
              </c:numCache>
            </c:numRef>
          </c:val>
        </c:ser>
        <c:ser>
          <c:idx val="1"/>
          <c:order val="1"/>
          <c:tx>
            <c:strRef>
              <c:f>Sheet6!$A$39:$B$39</c:f>
              <c:strCache>
                <c:ptCount val="1"/>
                <c:pt idx="0">
                  <c:v>Electronics Technology AAS</c:v>
                </c:pt>
              </c:strCache>
            </c:strRef>
          </c:tx>
          <c:cat>
            <c:strRef>
              <c:f>Sheet6!$C$37:$G$37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Sheet6!$C$39:$G$39</c:f>
              <c:numCache>
                <c:formatCode>General</c:formatCode>
                <c:ptCount val="5"/>
                <c:pt idx="3">
                  <c:v>5</c:v>
                </c:pt>
              </c:numCache>
            </c:numRef>
          </c:val>
        </c:ser>
        <c:ser>
          <c:idx val="2"/>
          <c:order val="2"/>
          <c:tx>
            <c:strRef>
              <c:f>Sheet6!$A$40:$B$40</c:f>
              <c:strCache>
                <c:ptCount val="1"/>
                <c:pt idx="0">
                  <c:v>Telecommunication Technology AAS</c:v>
                </c:pt>
              </c:strCache>
            </c:strRef>
          </c:tx>
          <c:cat>
            <c:strRef>
              <c:f>Sheet6!$C$37:$G$37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Sheet6!$C$40:$G$40</c:f>
              <c:numCache>
                <c:formatCode>General</c:formatCode>
                <c:ptCount val="5"/>
                <c:pt idx="3">
                  <c:v>2</c:v>
                </c:pt>
              </c:numCache>
            </c:numRef>
          </c:val>
        </c:ser>
        <c:axId val="162632832"/>
        <c:axId val="162650752"/>
      </c:barChart>
      <c:catAx>
        <c:axId val="162632832"/>
        <c:scaling>
          <c:orientation val="minMax"/>
        </c:scaling>
        <c:axPos val="b"/>
        <c:tickLblPos val="nextTo"/>
        <c:crossAx val="162650752"/>
        <c:crosses val="autoZero"/>
        <c:auto val="1"/>
        <c:lblAlgn val="ctr"/>
        <c:lblOffset val="100"/>
      </c:catAx>
      <c:valAx>
        <c:axId val="162650752"/>
        <c:scaling>
          <c:orientation val="minMax"/>
        </c:scaling>
        <c:axPos val="l"/>
        <c:majorGridlines/>
        <c:numFmt formatCode="General" sourceLinked="1"/>
        <c:tickLblPos val="nextTo"/>
        <c:crossAx val="16263283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dirty="0"/>
              <a:t>SY 09/10 Graduates AS Degree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Sheet6!$A$43:$B$43</c:f>
              <c:strCache>
                <c:ptCount val="1"/>
                <c:pt idx="0">
                  <c:v>Teacher Education - Elementary AS</c:v>
                </c:pt>
              </c:strCache>
            </c:strRef>
          </c:tx>
          <c:cat>
            <c:strRef>
              <c:f>Sheet6!$C$42:$G$42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Sheet6!$C$43:$G$43</c:f>
              <c:numCache>
                <c:formatCode>General</c:formatCode>
                <c:ptCount val="5"/>
                <c:pt idx="0">
                  <c:v>21</c:v>
                </c:pt>
                <c:pt idx="1">
                  <c:v>10</c:v>
                </c:pt>
                <c:pt idx="4">
                  <c:v>14</c:v>
                </c:pt>
              </c:numCache>
            </c:numRef>
          </c:val>
        </c:ser>
        <c:ser>
          <c:idx val="1"/>
          <c:order val="1"/>
          <c:tx>
            <c:strRef>
              <c:f>Sheet6!$A$44:$B$44</c:f>
              <c:strCache>
                <c:ptCount val="1"/>
                <c:pt idx="0">
                  <c:v>Computer Information Systems AS</c:v>
                </c:pt>
              </c:strCache>
            </c:strRef>
          </c:tx>
          <c:cat>
            <c:strRef>
              <c:f>Sheet6!$C$42:$G$42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Sheet6!$C$44:$G$44</c:f>
              <c:numCache>
                <c:formatCode>General</c:formatCode>
                <c:ptCount val="5"/>
                <c:pt idx="2">
                  <c:v>33</c:v>
                </c:pt>
                <c:pt idx="3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Sheet6!$A$45:$B$45</c:f>
              <c:strCache>
                <c:ptCount val="1"/>
                <c:pt idx="0">
                  <c:v>Business Administration AS</c:v>
                </c:pt>
              </c:strCache>
            </c:strRef>
          </c:tx>
          <c:cat>
            <c:strRef>
              <c:f>Sheet6!$C$42:$G$42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Sheet6!$C$45:$G$45</c:f>
              <c:numCache>
                <c:formatCode>General</c:formatCode>
                <c:ptCount val="5"/>
                <c:pt idx="2">
                  <c:v>25</c:v>
                </c:pt>
              </c:numCache>
            </c:numRef>
          </c:val>
        </c:ser>
        <c:ser>
          <c:idx val="3"/>
          <c:order val="3"/>
          <c:tx>
            <c:strRef>
              <c:f>Sheet6!$A$46:$B$46</c:f>
              <c:strCache>
                <c:ptCount val="1"/>
                <c:pt idx="0">
                  <c:v>Hospitality Management AS</c:v>
                </c:pt>
              </c:strCache>
            </c:strRef>
          </c:tx>
          <c:cat>
            <c:strRef>
              <c:f>Sheet6!$C$42:$G$42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Sheet6!$C$46:$G$46</c:f>
              <c:numCache>
                <c:formatCode>General</c:formatCode>
                <c:ptCount val="5"/>
                <c:pt idx="2">
                  <c:v>3</c:v>
                </c:pt>
                <c:pt idx="3">
                  <c:v>7</c:v>
                </c:pt>
              </c:numCache>
            </c:numRef>
          </c:val>
        </c:ser>
        <c:ser>
          <c:idx val="4"/>
          <c:order val="4"/>
          <c:tx>
            <c:strRef>
              <c:f>Sheet6!$A$47:$B$47</c:f>
              <c:strCache>
                <c:ptCount val="1"/>
                <c:pt idx="0">
                  <c:v>Marine Science AS</c:v>
                </c:pt>
              </c:strCache>
            </c:strRef>
          </c:tx>
          <c:cat>
            <c:strRef>
              <c:f>Sheet6!$C$42:$G$42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Sheet6!$C$47:$G$47</c:f>
              <c:numCache>
                <c:formatCode>General</c:formatCode>
                <c:ptCount val="5"/>
                <c:pt idx="2">
                  <c:v>8</c:v>
                </c:pt>
              </c:numCache>
            </c:numRef>
          </c:val>
        </c:ser>
        <c:ser>
          <c:idx val="5"/>
          <c:order val="5"/>
          <c:tx>
            <c:strRef>
              <c:f>Sheet6!$A$48:$B$48</c:f>
              <c:strCache>
                <c:ptCount val="1"/>
                <c:pt idx="0">
                  <c:v>Early Childhood Education AS</c:v>
                </c:pt>
              </c:strCache>
            </c:strRef>
          </c:tx>
          <c:cat>
            <c:strRef>
              <c:f>Sheet6!$C$42:$G$42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Sheet6!$C$48:$G$48</c:f>
              <c:numCache>
                <c:formatCode>General</c:formatCode>
                <c:ptCount val="5"/>
                <c:pt idx="2">
                  <c:v>3</c:v>
                </c:pt>
              </c:numCache>
            </c:numRef>
          </c:val>
        </c:ser>
        <c:axId val="186656256"/>
        <c:axId val="186657792"/>
      </c:barChart>
      <c:catAx>
        <c:axId val="186656256"/>
        <c:scaling>
          <c:orientation val="minMax"/>
        </c:scaling>
        <c:axPos val="b"/>
        <c:tickLblPos val="nextTo"/>
        <c:crossAx val="186657792"/>
        <c:crosses val="autoZero"/>
        <c:auto val="1"/>
        <c:lblAlgn val="ctr"/>
        <c:lblOffset val="100"/>
      </c:catAx>
      <c:valAx>
        <c:axId val="186657792"/>
        <c:scaling>
          <c:orientation val="minMax"/>
        </c:scaling>
        <c:axPos val="l"/>
        <c:majorGridlines/>
        <c:numFmt formatCode="General" sourceLinked="1"/>
        <c:tickLblPos val="nextTo"/>
        <c:crossAx val="18665625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dirty="0"/>
              <a:t>SY 09/10 Graduates CA 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Sheet6!$A$51:$B$51</c:f>
              <c:strCache>
                <c:ptCount val="1"/>
                <c:pt idx="0">
                  <c:v>General Studies CA</c:v>
                </c:pt>
              </c:strCache>
            </c:strRef>
          </c:tx>
          <c:cat>
            <c:strRef>
              <c:f>Sheet6!$C$50:$G$50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Sheet6!$C$51:$G$51</c:f>
              <c:numCache>
                <c:formatCode>General</c:formatCode>
                <c:ptCount val="5"/>
                <c:pt idx="0">
                  <c:v>2</c:v>
                </c:pt>
                <c:pt idx="2">
                  <c:v>1</c:v>
                </c:pt>
                <c:pt idx="4">
                  <c:v>18</c:v>
                </c:pt>
              </c:numCache>
            </c:numRef>
          </c:val>
        </c:ser>
        <c:ser>
          <c:idx val="1"/>
          <c:order val="1"/>
          <c:tx>
            <c:strRef>
              <c:f>Sheet6!$A$52:$B$52</c:f>
              <c:strCache>
                <c:ptCount val="1"/>
                <c:pt idx="0">
                  <c:v>Agriculture and Food Technology CA</c:v>
                </c:pt>
              </c:strCache>
            </c:strRef>
          </c:tx>
          <c:cat>
            <c:strRef>
              <c:f>Sheet6!$C$50:$G$50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Sheet6!$C$52:$G$52</c:f>
              <c:numCache>
                <c:formatCode>General</c:formatCode>
                <c:ptCount val="5"/>
                <c:pt idx="2">
                  <c:v>1</c:v>
                </c:pt>
                <c:pt idx="3">
                  <c:v>2</c:v>
                </c:pt>
              </c:numCache>
            </c:numRef>
          </c:val>
        </c:ser>
        <c:ser>
          <c:idx val="2"/>
          <c:order val="2"/>
          <c:tx>
            <c:strRef>
              <c:f>Sheet6!$A$53:$B$53</c:f>
              <c:strCache>
                <c:ptCount val="1"/>
                <c:pt idx="0">
                  <c:v>Construction Electricity CA</c:v>
                </c:pt>
              </c:strCache>
            </c:strRef>
          </c:tx>
          <c:cat>
            <c:strRef>
              <c:f>Sheet6!$C$50:$G$50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Sheet6!$C$53:$G$53</c:f>
              <c:numCache>
                <c:formatCode>General</c:formatCode>
                <c:ptCount val="5"/>
                <c:pt idx="4">
                  <c:v>2</c:v>
                </c:pt>
              </c:numCache>
            </c:numRef>
          </c:val>
        </c:ser>
        <c:ser>
          <c:idx val="3"/>
          <c:order val="3"/>
          <c:tx>
            <c:strRef>
              <c:f>Sheet6!$A$54:$B$54</c:f>
              <c:strCache>
                <c:ptCount val="1"/>
                <c:pt idx="0">
                  <c:v>Refrigerator and Air Conditioning CA</c:v>
                </c:pt>
              </c:strCache>
            </c:strRef>
          </c:tx>
          <c:cat>
            <c:strRef>
              <c:f>Sheet6!$C$50:$G$50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Sheet6!$C$54:$G$54</c:f>
              <c:numCache>
                <c:formatCode>General</c:formatCode>
                <c:ptCount val="5"/>
                <c:pt idx="3">
                  <c:v>2</c:v>
                </c:pt>
              </c:numCache>
            </c:numRef>
          </c:val>
        </c:ser>
        <c:ser>
          <c:idx val="4"/>
          <c:order val="4"/>
          <c:tx>
            <c:strRef>
              <c:f>Sheet6!$A$55:$B$55</c:f>
              <c:strCache>
                <c:ptCount val="1"/>
                <c:pt idx="0">
                  <c:v>Trial Counselor CA</c:v>
                </c:pt>
              </c:strCache>
            </c:strRef>
          </c:tx>
          <c:cat>
            <c:strRef>
              <c:f>Sheet6!$C$50:$G$50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Sheet6!$C$55:$G$55</c:f>
              <c:numCache>
                <c:formatCode>General</c:formatCode>
                <c:ptCount val="5"/>
                <c:pt idx="2">
                  <c:v>2</c:v>
                </c:pt>
              </c:numCache>
            </c:numRef>
          </c:val>
        </c:ser>
        <c:ser>
          <c:idx val="5"/>
          <c:order val="5"/>
          <c:tx>
            <c:strRef>
              <c:f>Sheet6!$A$56:$B$56</c:f>
              <c:strCache>
                <c:ptCount val="1"/>
                <c:pt idx="0">
                  <c:v>Bookkeeping CA</c:v>
                </c:pt>
              </c:strCache>
            </c:strRef>
          </c:tx>
          <c:cat>
            <c:strRef>
              <c:f>Sheet6!$C$50:$G$50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Sheet6!$C$56:$G$56</c:f>
              <c:numCache>
                <c:formatCode>General</c:formatCode>
                <c:ptCount val="5"/>
                <c:pt idx="0">
                  <c:v>1</c:v>
                </c:pt>
              </c:numCache>
            </c:numRef>
          </c:val>
        </c:ser>
        <c:ser>
          <c:idx val="6"/>
          <c:order val="6"/>
          <c:tx>
            <c:strRef>
              <c:f>Sheet6!$A$57:$B$57</c:f>
              <c:strCache>
                <c:ptCount val="1"/>
                <c:pt idx="0">
                  <c:v>Carpentry CA</c:v>
                </c:pt>
              </c:strCache>
            </c:strRef>
          </c:tx>
          <c:cat>
            <c:strRef>
              <c:f>Sheet6!$C$50:$G$50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Sheet6!$C$57:$G$57</c:f>
              <c:numCache>
                <c:formatCode>General</c:formatCode>
                <c:ptCount val="5"/>
                <c:pt idx="3">
                  <c:v>1</c:v>
                </c:pt>
              </c:numCache>
            </c:numRef>
          </c:val>
        </c:ser>
        <c:axId val="163678464"/>
        <c:axId val="163692544"/>
      </c:barChart>
      <c:catAx>
        <c:axId val="163678464"/>
        <c:scaling>
          <c:orientation val="minMax"/>
        </c:scaling>
        <c:axPos val="b"/>
        <c:tickLblPos val="nextTo"/>
        <c:crossAx val="163692544"/>
        <c:crosses val="autoZero"/>
        <c:auto val="1"/>
        <c:lblAlgn val="ctr"/>
        <c:lblOffset val="100"/>
      </c:catAx>
      <c:valAx>
        <c:axId val="163692544"/>
        <c:scaling>
          <c:orientation val="minMax"/>
        </c:scaling>
        <c:axPos val="l"/>
        <c:majorGridlines/>
        <c:numFmt formatCode="General" sourceLinked="1"/>
        <c:tickLblPos val="nextTo"/>
        <c:crossAx val="16367846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dirty="0"/>
              <a:t>SY 09/10 Graduates TYC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Sheet6!$A$60:$B$60</c:f>
              <c:strCache>
                <c:ptCount val="1"/>
                <c:pt idx="0">
                  <c:v>Teacher Preparation - Elementary TYC</c:v>
                </c:pt>
              </c:strCache>
            </c:strRef>
          </c:tx>
          <c:cat>
            <c:strRef>
              <c:f>Sheet6!$C$59:$G$59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Sheet6!$C$60:$G$60</c:f>
              <c:numCache>
                <c:formatCode>General</c:formatCode>
                <c:ptCount val="5"/>
                <c:pt idx="1">
                  <c:v>1</c:v>
                </c:pt>
                <c:pt idx="2">
                  <c:v>14</c:v>
                </c:pt>
              </c:numCache>
            </c:numRef>
          </c:val>
        </c:ser>
        <c:ser>
          <c:idx val="1"/>
          <c:order val="1"/>
          <c:tx>
            <c:strRef>
              <c:f>Sheet6!$A$61:$B$61</c:f>
              <c:strCache>
                <c:ptCount val="1"/>
                <c:pt idx="0">
                  <c:v>Accounting TYC</c:v>
                </c:pt>
              </c:strCache>
            </c:strRef>
          </c:tx>
          <c:cat>
            <c:strRef>
              <c:f>Sheet6!$C$59:$G$59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Sheet6!$C$61:$G$61</c:f>
              <c:numCache>
                <c:formatCode>General</c:formatCode>
                <c:ptCount val="5"/>
                <c:pt idx="2">
                  <c:v>4</c:v>
                </c:pt>
              </c:numCache>
            </c:numRef>
          </c:val>
        </c:ser>
        <c:ser>
          <c:idx val="2"/>
          <c:order val="2"/>
          <c:tx>
            <c:strRef>
              <c:f>Sheet6!$A$62:$B$62</c:f>
              <c:strCache>
                <c:ptCount val="1"/>
                <c:pt idx="0">
                  <c:v>General Business TYC</c:v>
                </c:pt>
              </c:strCache>
            </c:strRef>
          </c:tx>
          <c:cat>
            <c:strRef>
              <c:f>Sheet6!$C$59:$G$59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Sheet6!$C$62:$G$62</c:f>
              <c:numCache>
                <c:formatCode>General</c:formatCode>
                <c:ptCount val="5"/>
                <c:pt idx="2">
                  <c:v>2</c:v>
                </c:pt>
              </c:numCache>
            </c:numRef>
          </c:val>
        </c:ser>
        <c:ser>
          <c:idx val="3"/>
          <c:order val="3"/>
          <c:tx>
            <c:strRef>
              <c:f>Sheet6!$A$63:$B$63</c:f>
              <c:strCache>
                <c:ptCount val="1"/>
                <c:pt idx="0">
                  <c:v>Business Administration TYC</c:v>
                </c:pt>
              </c:strCache>
            </c:strRef>
          </c:tx>
          <c:cat>
            <c:strRef>
              <c:f>Sheet6!$C$59:$G$59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Sheet6!$C$63:$G$63</c:f>
              <c:numCache>
                <c:formatCode>General</c:formatCode>
                <c:ptCount val="5"/>
                <c:pt idx="2">
                  <c:v>1</c:v>
                </c:pt>
              </c:numCache>
            </c:numRef>
          </c:val>
        </c:ser>
        <c:ser>
          <c:idx val="4"/>
          <c:order val="4"/>
          <c:tx>
            <c:strRef>
              <c:f>Sheet6!$A$64:$B$64</c:f>
              <c:strCache>
                <c:ptCount val="1"/>
                <c:pt idx="0">
                  <c:v>Teacher Education - Elementary TYC</c:v>
                </c:pt>
              </c:strCache>
            </c:strRef>
          </c:tx>
          <c:cat>
            <c:strRef>
              <c:f>Sheet6!$C$59:$G$59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Sheet6!$C$64:$G$64</c:f>
              <c:numCache>
                <c:formatCode>General</c:formatCode>
                <c:ptCount val="5"/>
                <c:pt idx="2">
                  <c:v>1</c:v>
                </c:pt>
              </c:numCache>
            </c:numRef>
          </c:val>
        </c:ser>
        <c:axId val="120625408"/>
        <c:axId val="131305472"/>
      </c:barChart>
      <c:catAx>
        <c:axId val="120625408"/>
        <c:scaling>
          <c:orientation val="minMax"/>
        </c:scaling>
        <c:axPos val="b"/>
        <c:tickLblPos val="nextTo"/>
        <c:crossAx val="131305472"/>
        <c:crosses val="autoZero"/>
        <c:auto val="1"/>
        <c:lblAlgn val="ctr"/>
        <c:lblOffset val="100"/>
      </c:catAx>
      <c:valAx>
        <c:axId val="131305472"/>
        <c:scaling>
          <c:orientation val="minMax"/>
        </c:scaling>
        <c:axPos val="l"/>
        <c:majorGridlines/>
        <c:numFmt formatCode="General" sourceLinked="1"/>
        <c:tickLblPos val="nextTo"/>
        <c:crossAx val="12062540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dirty="0"/>
              <a:t>SY</a:t>
            </a:r>
            <a:r>
              <a:rPr lang="en-US" baseline="0" dirty="0"/>
              <a:t> 09/10 Graduates Age </a:t>
            </a:r>
            <a:r>
              <a:rPr lang="en-US" baseline="0" dirty="0" smtClean="0"/>
              <a:t>Distribution</a:t>
            </a:r>
            <a:endParaRPr lang="en-US" dirty="0"/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strRef>
              <c:f>Sheet8!$B$1</c:f>
              <c:strCache>
                <c:ptCount val="1"/>
                <c:pt idx="0">
                  <c:v>Total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Sheet8!$A$2:$A$31</c:f>
              <c:numCache>
                <c:formatCode>General</c:formatCode>
                <c:ptCount val="30"/>
                <c:pt idx="0">
                  <c:v>19</c:v>
                </c:pt>
                <c:pt idx="1">
                  <c:v>20</c:v>
                </c:pt>
                <c:pt idx="2">
                  <c:v>21</c:v>
                </c:pt>
                <c:pt idx="3">
                  <c:v>22</c:v>
                </c:pt>
                <c:pt idx="4">
                  <c:v>23</c:v>
                </c:pt>
                <c:pt idx="5">
                  <c:v>24</c:v>
                </c:pt>
                <c:pt idx="6">
                  <c:v>25</c:v>
                </c:pt>
                <c:pt idx="7">
                  <c:v>26</c:v>
                </c:pt>
                <c:pt idx="8">
                  <c:v>27</c:v>
                </c:pt>
                <c:pt idx="9">
                  <c:v>28</c:v>
                </c:pt>
                <c:pt idx="10">
                  <c:v>29</c:v>
                </c:pt>
                <c:pt idx="11">
                  <c:v>30</c:v>
                </c:pt>
                <c:pt idx="12">
                  <c:v>31</c:v>
                </c:pt>
                <c:pt idx="13">
                  <c:v>32</c:v>
                </c:pt>
                <c:pt idx="14">
                  <c:v>33</c:v>
                </c:pt>
                <c:pt idx="15">
                  <c:v>34</c:v>
                </c:pt>
                <c:pt idx="16">
                  <c:v>35</c:v>
                </c:pt>
                <c:pt idx="17">
                  <c:v>36</c:v>
                </c:pt>
                <c:pt idx="18">
                  <c:v>37</c:v>
                </c:pt>
                <c:pt idx="19">
                  <c:v>38</c:v>
                </c:pt>
                <c:pt idx="20">
                  <c:v>39</c:v>
                </c:pt>
                <c:pt idx="21">
                  <c:v>40</c:v>
                </c:pt>
                <c:pt idx="22">
                  <c:v>41</c:v>
                </c:pt>
                <c:pt idx="23">
                  <c:v>42</c:v>
                </c:pt>
                <c:pt idx="24">
                  <c:v>43</c:v>
                </c:pt>
                <c:pt idx="25">
                  <c:v>44</c:v>
                </c:pt>
                <c:pt idx="26">
                  <c:v>46</c:v>
                </c:pt>
                <c:pt idx="27">
                  <c:v>47</c:v>
                </c:pt>
                <c:pt idx="28">
                  <c:v>50</c:v>
                </c:pt>
                <c:pt idx="29">
                  <c:v>52</c:v>
                </c:pt>
              </c:numCache>
            </c:numRef>
          </c:xVal>
          <c:yVal>
            <c:numRef>
              <c:f>Sheet8!$B$2:$B$31</c:f>
              <c:numCache>
                <c:formatCode>General</c:formatCode>
                <c:ptCount val="30"/>
                <c:pt idx="0">
                  <c:v>1</c:v>
                </c:pt>
                <c:pt idx="1">
                  <c:v>14</c:v>
                </c:pt>
                <c:pt idx="2">
                  <c:v>49</c:v>
                </c:pt>
                <c:pt idx="3">
                  <c:v>61</c:v>
                </c:pt>
                <c:pt idx="4">
                  <c:v>33</c:v>
                </c:pt>
                <c:pt idx="5">
                  <c:v>22</c:v>
                </c:pt>
                <c:pt idx="6">
                  <c:v>23</c:v>
                </c:pt>
                <c:pt idx="7">
                  <c:v>12</c:v>
                </c:pt>
                <c:pt idx="8">
                  <c:v>10</c:v>
                </c:pt>
                <c:pt idx="9">
                  <c:v>12</c:v>
                </c:pt>
                <c:pt idx="10">
                  <c:v>7</c:v>
                </c:pt>
                <c:pt idx="11">
                  <c:v>2</c:v>
                </c:pt>
                <c:pt idx="12">
                  <c:v>5</c:v>
                </c:pt>
                <c:pt idx="13">
                  <c:v>1</c:v>
                </c:pt>
                <c:pt idx="14">
                  <c:v>3</c:v>
                </c:pt>
                <c:pt idx="15">
                  <c:v>1</c:v>
                </c:pt>
                <c:pt idx="16">
                  <c:v>6</c:v>
                </c:pt>
                <c:pt idx="17">
                  <c:v>4</c:v>
                </c:pt>
                <c:pt idx="18">
                  <c:v>2</c:v>
                </c:pt>
                <c:pt idx="19">
                  <c:v>3</c:v>
                </c:pt>
                <c:pt idx="20">
                  <c:v>2</c:v>
                </c:pt>
                <c:pt idx="21">
                  <c:v>2</c:v>
                </c:pt>
                <c:pt idx="22">
                  <c:v>4</c:v>
                </c:pt>
                <c:pt idx="23">
                  <c:v>3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2</c:v>
                </c:pt>
                <c:pt idx="29">
                  <c:v>2</c:v>
                </c:pt>
              </c:numCache>
            </c:numRef>
          </c:yVal>
        </c:ser>
        <c:axId val="130966272"/>
        <c:axId val="131073920"/>
      </c:scatterChart>
      <c:valAx>
        <c:axId val="13096627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Age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131073920"/>
        <c:crosses val="autoZero"/>
        <c:crossBetween val="midCat"/>
      </c:valAx>
      <c:valAx>
        <c:axId val="13107392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Individuals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130966272"/>
        <c:crosses val="autoZero"/>
        <c:crossBetween val="midCat"/>
      </c:valAx>
    </c:plotArea>
    <c:plotVisOnly val="1"/>
  </c:chart>
  <c:externalData r:id="rId1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200" dirty="0"/>
              <a:t>Fall</a:t>
            </a:r>
            <a:r>
              <a:rPr lang="en-US" sz="1200" baseline="0" dirty="0"/>
              <a:t> 2010 Semester Enrollment by Campus</a:t>
            </a:r>
            <a:endParaRPr lang="en-US" sz="1200" dirty="0"/>
          </a:p>
        </c:rich>
      </c:tx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'student Type'!$A$2</c:f>
              <c:strCache>
                <c:ptCount val="1"/>
                <c:pt idx="0">
                  <c:v>Continuing</c:v>
                </c:pt>
              </c:strCache>
            </c:strRef>
          </c:tx>
          <c:dLbls>
            <c:showVal val="1"/>
          </c:dLbls>
          <c:cat>
            <c:strRef>
              <c:f>'student Type'!$B$1:$F$1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'student Type'!$B$2:$F$2</c:f>
              <c:numCache>
                <c:formatCode>General</c:formatCode>
                <c:ptCount val="5"/>
                <c:pt idx="0">
                  <c:v>335</c:v>
                </c:pt>
                <c:pt idx="1">
                  <c:v>140</c:v>
                </c:pt>
                <c:pt idx="2">
                  <c:v>857</c:v>
                </c:pt>
                <c:pt idx="3">
                  <c:v>412</c:v>
                </c:pt>
                <c:pt idx="4">
                  <c:v>135</c:v>
                </c:pt>
              </c:numCache>
            </c:numRef>
          </c:val>
        </c:ser>
        <c:ser>
          <c:idx val="1"/>
          <c:order val="1"/>
          <c:tx>
            <c:strRef>
              <c:f>'student Type'!$A$3</c:f>
              <c:strCache>
                <c:ptCount val="1"/>
                <c:pt idx="0">
                  <c:v>New</c:v>
                </c:pt>
              </c:strCache>
            </c:strRef>
          </c:tx>
          <c:dLbls>
            <c:showVal val="1"/>
          </c:dLbls>
          <c:cat>
            <c:strRef>
              <c:f>'student Type'!$B$1:$F$1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'student Type'!$B$3:$F$3</c:f>
              <c:numCache>
                <c:formatCode>General</c:formatCode>
                <c:ptCount val="5"/>
                <c:pt idx="0">
                  <c:v>125</c:v>
                </c:pt>
                <c:pt idx="1">
                  <c:v>51</c:v>
                </c:pt>
                <c:pt idx="2">
                  <c:v>131</c:v>
                </c:pt>
                <c:pt idx="3">
                  <c:v>292</c:v>
                </c:pt>
                <c:pt idx="4">
                  <c:v>55</c:v>
                </c:pt>
              </c:numCache>
            </c:numRef>
          </c:val>
        </c:ser>
        <c:ser>
          <c:idx val="2"/>
          <c:order val="2"/>
          <c:tx>
            <c:strRef>
              <c:f>'student Type'!$A$4</c:f>
              <c:strCache>
                <c:ptCount val="1"/>
                <c:pt idx="0">
                  <c:v>Returning</c:v>
                </c:pt>
              </c:strCache>
            </c:strRef>
          </c:tx>
          <c:dLbls>
            <c:showVal val="1"/>
          </c:dLbls>
          <c:cat>
            <c:strRef>
              <c:f>'student Type'!$B$1:$F$1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'student Type'!$B$4:$F$4</c:f>
              <c:numCache>
                <c:formatCode>General</c:formatCode>
                <c:ptCount val="5"/>
                <c:pt idx="0">
                  <c:v>19</c:v>
                </c:pt>
                <c:pt idx="1">
                  <c:v>27</c:v>
                </c:pt>
                <c:pt idx="2">
                  <c:v>63</c:v>
                </c:pt>
                <c:pt idx="3">
                  <c:v>38</c:v>
                </c:pt>
                <c:pt idx="4">
                  <c:v>19</c:v>
                </c:pt>
              </c:numCache>
            </c:numRef>
          </c:val>
        </c:ser>
        <c:overlap val="100"/>
        <c:axId val="85846272"/>
        <c:axId val="87236608"/>
      </c:barChart>
      <c:catAx>
        <c:axId val="85846272"/>
        <c:scaling>
          <c:orientation val="minMax"/>
        </c:scaling>
        <c:axPos val="b"/>
        <c:tickLblPos val="nextTo"/>
        <c:crossAx val="87236608"/>
        <c:crosses val="autoZero"/>
        <c:auto val="1"/>
        <c:lblAlgn val="ctr"/>
        <c:lblOffset val="100"/>
      </c:catAx>
      <c:valAx>
        <c:axId val="87236608"/>
        <c:scaling>
          <c:orientation val="minMax"/>
        </c:scaling>
        <c:axPos val="l"/>
        <c:majorGridlines/>
        <c:numFmt formatCode="General" sourceLinked="1"/>
        <c:tickLblPos val="nextTo"/>
        <c:crossAx val="8584627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sz="1200" dirty="0"/>
              <a:t>Fall</a:t>
            </a:r>
            <a:r>
              <a:rPr lang="en-US" sz="1200" baseline="0" dirty="0"/>
              <a:t> 2010 Enrollment by Student Type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showVal val="1"/>
            <c:showLeaderLines val="1"/>
          </c:dLbls>
          <c:cat>
            <c:strRef>
              <c:f>'student Type'!$I$2:$I$4</c:f>
              <c:strCache>
                <c:ptCount val="3"/>
                <c:pt idx="0">
                  <c:v>Continuing</c:v>
                </c:pt>
                <c:pt idx="1">
                  <c:v>New</c:v>
                </c:pt>
                <c:pt idx="2">
                  <c:v>Returning</c:v>
                </c:pt>
              </c:strCache>
            </c:strRef>
          </c:cat>
          <c:val>
            <c:numRef>
              <c:f>'student Type'!$J$2:$J$4</c:f>
              <c:numCache>
                <c:formatCode>0.0%</c:formatCode>
                <c:ptCount val="3"/>
                <c:pt idx="0">
                  <c:v>0.69618377176732038</c:v>
                </c:pt>
                <c:pt idx="1">
                  <c:v>0.24231196739533181</c:v>
                </c:pt>
                <c:pt idx="2">
                  <c:v>6.1504260837347217E-2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200" dirty="0"/>
              <a:t>Fall 2010 </a:t>
            </a:r>
            <a:r>
              <a:rPr lang="en-US" sz="1200" dirty="0" smtClean="0"/>
              <a:t>Enrollment </a:t>
            </a:r>
            <a:r>
              <a:rPr lang="en-US" sz="1200" baseline="0" dirty="0" smtClean="0"/>
              <a:t>Headcount </a:t>
            </a:r>
            <a:r>
              <a:rPr lang="en-US" sz="1200" baseline="0" dirty="0"/>
              <a:t>&amp; FTE</a:t>
            </a:r>
            <a:endParaRPr lang="en-US" sz="120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'student Type'!$A$47</c:f>
              <c:strCache>
                <c:ptCount val="1"/>
                <c:pt idx="0">
                  <c:v>Headcount</c:v>
                </c:pt>
              </c:strCache>
            </c:strRef>
          </c:tx>
          <c:dLbls>
            <c:showVal val="1"/>
          </c:dLbls>
          <c:cat>
            <c:strRef>
              <c:f>'student Type'!$B$46:$F$46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'student Type'!$B$47:$F$47</c:f>
              <c:numCache>
                <c:formatCode>General</c:formatCode>
                <c:ptCount val="5"/>
                <c:pt idx="0">
                  <c:v>479</c:v>
                </c:pt>
                <c:pt idx="1">
                  <c:v>218</c:v>
                </c:pt>
                <c:pt idx="2">
                  <c:v>1051</c:v>
                </c:pt>
                <c:pt idx="3">
                  <c:v>742</c:v>
                </c:pt>
                <c:pt idx="4">
                  <c:v>209</c:v>
                </c:pt>
              </c:numCache>
            </c:numRef>
          </c:val>
        </c:ser>
        <c:ser>
          <c:idx val="1"/>
          <c:order val="1"/>
          <c:tx>
            <c:strRef>
              <c:f>'student Type'!$A$48</c:f>
              <c:strCache>
                <c:ptCount val="1"/>
                <c:pt idx="0">
                  <c:v>FTE</c:v>
                </c:pt>
              </c:strCache>
            </c:strRef>
          </c:tx>
          <c:dLbls>
            <c:dLblPos val="ctr"/>
            <c:showVal val="1"/>
          </c:dLbls>
          <c:cat>
            <c:strRef>
              <c:f>'student Type'!$B$46:$F$46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'student Type'!$B$48:$F$48</c:f>
              <c:numCache>
                <c:formatCode>0.0</c:formatCode>
                <c:ptCount val="5"/>
                <c:pt idx="0">
                  <c:v>487.33333333333331</c:v>
                </c:pt>
                <c:pt idx="1">
                  <c:v>206.95833333333363</c:v>
                </c:pt>
                <c:pt idx="2">
                  <c:v>1079.8333333333314</c:v>
                </c:pt>
                <c:pt idx="3">
                  <c:v>720.58333333333405</c:v>
                </c:pt>
                <c:pt idx="4">
                  <c:v>211.875</c:v>
                </c:pt>
              </c:numCache>
            </c:numRef>
          </c:val>
        </c:ser>
        <c:axId val="87331584"/>
        <c:axId val="87333120"/>
      </c:barChart>
      <c:catAx>
        <c:axId val="87331584"/>
        <c:scaling>
          <c:orientation val="minMax"/>
        </c:scaling>
        <c:axPos val="b"/>
        <c:tickLblPos val="nextTo"/>
        <c:crossAx val="87333120"/>
        <c:crosses val="autoZero"/>
        <c:auto val="1"/>
        <c:lblAlgn val="ctr"/>
        <c:lblOffset val="100"/>
      </c:catAx>
      <c:valAx>
        <c:axId val="87333120"/>
        <c:scaling>
          <c:orientation val="minMax"/>
        </c:scaling>
        <c:axPos val="l"/>
        <c:majorGridlines/>
        <c:numFmt formatCode="General" sourceLinked="1"/>
        <c:tickLblPos val="nextTo"/>
        <c:crossAx val="8733158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200" dirty="0"/>
              <a:t>Fall</a:t>
            </a:r>
            <a:r>
              <a:rPr lang="en-US" sz="1200" baseline="0" dirty="0"/>
              <a:t> 2010 Enrollment by Campus &amp; State of Origin</a:t>
            </a:r>
            <a:endParaRPr lang="en-US" sz="1200" dirty="0"/>
          </a:p>
        </c:rich>
      </c:tx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stateOrigin!$A$2</c:f>
              <c:strCache>
                <c:ptCount val="1"/>
                <c:pt idx="0">
                  <c:v>Chuuk</c:v>
                </c:pt>
              </c:strCache>
            </c:strRef>
          </c:tx>
          <c:dLbls>
            <c:showVal val="1"/>
          </c:dLbls>
          <c:cat>
            <c:strRef>
              <c:f>stateOrigin!$B$1:$F$1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stateOrigin!$B$2:$F$2</c:f>
              <c:numCache>
                <c:formatCode>General</c:formatCode>
                <c:ptCount val="5"/>
                <c:pt idx="0">
                  <c:v>470</c:v>
                </c:pt>
                <c:pt idx="2">
                  <c:v>84</c:v>
                </c:pt>
                <c:pt idx="3">
                  <c:v>9</c:v>
                </c:pt>
                <c:pt idx="4">
                  <c:v>1</c:v>
                </c:pt>
              </c:numCache>
            </c:numRef>
          </c:val>
        </c:ser>
        <c:ser>
          <c:idx val="1"/>
          <c:order val="1"/>
          <c:tx>
            <c:strRef>
              <c:f>stateOrigin!$A$3</c:f>
              <c:strCache>
                <c:ptCount val="1"/>
                <c:pt idx="0">
                  <c:v>Kosrae</c:v>
                </c:pt>
              </c:strCache>
            </c:strRef>
          </c:tx>
          <c:dLbls>
            <c:showVal val="1"/>
          </c:dLbls>
          <c:cat>
            <c:strRef>
              <c:f>stateOrigin!$B$1:$F$1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stateOrigin!$B$3:$F$3</c:f>
              <c:numCache>
                <c:formatCode>General</c:formatCode>
                <c:ptCount val="5"/>
                <c:pt idx="1">
                  <c:v>214</c:v>
                </c:pt>
                <c:pt idx="2">
                  <c:v>57</c:v>
                </c:pt>
                <c:pt idx="4">
                  <c:v>1</c:v>
                </c:pt>
              </c:numCache>
            </c:numRef>
          </c:val>
        </c:ser>
        <c:ser>
          <c:idx val="2"/>
          <c:order val="2"/>
          <c:tx>
            <c:strRef>
              <c:f>stateOrigin!$A$4</c:f>
              <c:strCache>
                <c:ptCount val="1"/>
                <c:pt idx="0">
                  <c:v>Pohnpei</c:v>
                </c:pt>
              </c:strCache>
            </c:strRef>
          </c:tx>
          <c:dLbls>
            <c:showVal val="1"/>
          </c:dLbls>
          <c:cat>
            <c:strRef>
              <c:f>stateOrigin!$B$1:$F$1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stateOrigin!$B$4:$F$4</c:f>
              <c:numCache>
                <c:formatCode>General</c:formatCode>
                <c:ptCount val="5"/>
                <c:pt idx="0">
                  <c:v>9</c:v>
                </c:pt>
                <c:pt idx="1">
                  <c:v>3</c:v>
                </c:pt>
                <c:pt idx="2">
                  <c:v>800</c:v>
                </c:pt>
                <c:pt idx="3">
                  <c:v>727</c:v>
                </c:pt>
                <c:pt idx="4">
                  <c:v>1</c:v>
                </c:pt>
              </c:numCache>
            </c:numRef>
          </c:val>
        </c:ser>
        <c:ser>
          <c:idx val="3"/>
          <c:order val="3"/>
          <c:tx>
            <c:strRef>
              <c:f>stateOrigin!$A$5</c:f>
              <c:strCache>
                <c:ptCount val="1"/>
                <c:pt idx="0">
                  <c:v>Yap</c:v>
                </c:pt>
              </c:strCache>
            </c:strRef>
          </c:tx>
          <c:dLbls>
            <c:showVal val="1"/>
          </c:dLbls>
          <c:cat>
            <c:strRef>
              <c:f>stateOrigin!$B$1:$F$1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stateOrigin!$B$5:$F$5</c:f>
              <c:numCache>
                <c:formatCode>General</c:formatCode>
                <c:ptCount val="5"/>
                <c:pt idx="2">
                  <c:v>103</c:v>
                </c:pt>
                <c:pt idx="3">
                  <c:v>6</c:v>
                </c:pt>
                <c:pt idx="4">
                  <c:v>205</c:v>
                </c:pt>
              </c:numCache>
            </c:numRef>
          </c:val>
        </c:ser>
        <c:ser>
          <c:idx val="4"/>
          <c:order val="4"/>
          <c:tx>
            <c:strRef>
              <c:f>stateOrigin!$A$6</c:f>
              <c:strCache>
                <c:ptCount val="1"/>
                <c:pt idx="0">
                  <c:v>Other</c:v>
                </c:pt>
              </c:strCache>
            </c:strRef>
          </c:tx>
          <c:cat>
            <c:strRef>
              <c:f>stateOrigin!$B$1:$F$1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stateOrigin!$B$6:$F$6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7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</c:ser>
        <c:overlap val="100"/>
        <c:axId val="87390848"/>
        <c:axId val="87404928"/>
      </c:barChart>
      <c:catAx>
        <c:axId val="87390848"/>
        <c:scaling>
          <c:orientation val="minMax"/>
        </c:scaling>
        <c:axPos val="b"/>
        <c:tickLblPos val="nextTo"/>
        <c:crossAx val="87404928"/>
        <c:crosses val="autoZero"/>
        <c:auto val="1"/>
        <c:lblAlgn val="ctr"/>
        <c:lblOffset val="100"/>
      </c:catAx>
      <c:valAx>
        <c:axId val="87404928"/>
        <c:scaling>
          <c:orientation val="minMax"/>
        </c:scaling>
        <c:axPos val="l"/>
        <c:majorGridlines/>
        <c:numFmt formatCode="General" sourceLinked="1"/>
        <c:tickLblPos val="nextTo"/>
        <c:crossAx val="8739084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100"/>
              <a:t>Fall</a:t>
            </a:r>
            <a:r>
              <a:rPr lang="en-US" sz="1100" baseline="0"/>
              <a:t> Semesters Enrollment National Campus by State of Origin</a:t>
            </a:r>
            <a:endParaRPr lang="en-US" sz="1100"/>
          </a:p>
        </c:rich>
      </c:tx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Sheet1!$A$35</c:f>
              <c:strCache>
                <c:ptCount val="1"/>
                <c:pt idx="0">
                  <c:v>Chuuk</c:v>
                </c:pt>
              </c:strCache>
            </c:strRef>
          </c:tx>
          <c:dLbls>
            <c:showVal val="1"/>
          </c:dLbls>
          <c:cat>
            <c:strRef>
              <c:f>Sheet1!$B$34:$H$34</c:f>
              <c:strCache>
                <c:ptCount val="7"/>
                <c:pt idx="0">
                  <c:v>2004.3</c:v>
                </c:pt>
                <c:pt idx="1">
                  <c:v>2005.3</c:v>
                </c:pt>
                <c:pt idx="2">
                  <c:v>2006.3</c:v>
                </c:pt>
                <c:pt idx="3">
                  <c:v>2007.3</c:v>
                </c:pt>
                <c:pt idx="4">
                  <c:v>2008.3</c:v>
                </c:pt>
                <c:pt idx="5">
                  <c:v>2009.3</c:v>
                </c:pt>
                <c:pt idx="6">
                  <c:v>2010.3</c:v>
                </c:pt>
              </c:strCache>
            </c:strRef>
          </c:cat>
          <c:val>
            <c:numRef>
              <c:f>Sheet1!$B$35:$H$35</c:f>
              <c:numCache>
                <c:formatCode>General</c:formatCode>
                <c:ptCount val="7"/>
                <c:pt idx="0">
                  <c:v>161</c:v>
                </c:pt>
                <c:pt idx="1">
                  <c:v>143</c:v>
                </c:pt>
                <c:pt idx="2">
                  <c:v>123</c:v>
                </c:pt>
                <c:pt idx="3">
                  <c:v>98</c:v>
                </c:pt>
                <c:pt idx="4">
                  <c:v>92</c:v>
                </c:pt>
                <c:pt idx="5">
                  <c:v>84</c:v>
                </c:pt>
                <c:pt idx="6">
                  <c:v>84</c:v>
                </c:pt>
              </c:numCache>
            </c:numRef>
          </c:val>
        </c:ser>
        <c:ser>
          <c:idx val="1"/>
          <c:order val="1"/>
          <c:tx>
            <c:strRef>
              <c:f>Sheet1!$A$36</c:f>
              <c:strCache>
                <c:ptCount val="1"/>
                <c:pt idx="0">
                  <c:v>Kosrae</c:v>
                </c:pt>
              </c:strCache>
            </c:strRef>
          </c:tx>
          <c:dLbls>
            <c:showVal val="1"/>
          </c:dLbls>
          <c:cat>
            <c:strRef>
              <c:f>Sheet1!$B$34:$H$34</c:f>
              <c:strCache>
                <c:ptCount val="7"/>
                <c:pt idx="0">
                  <c:v>2004.3</c:v>
                </c:pt>
                <c:pt idx="1">
                  <c:v>2005.3</c:v>
                </c:pt>
                <c:pt idx="2">
                  <c:v>2006.3</c:v>
                </c:pt>
                <c:pt idx="3">
                  <c:v>2007.3</c:v>
                </c:pt>
                <c:pt idx="4">
                  <c:v>2008.3</c:v>
                </c:pt>
                <c:pt idx="5">
                  <c:v>2009.3</c:v>
                </c:pt>
                <c:pt idx="6">
                  <c:v>2010.3</c:v>
                </c:pt>
              </c:strCache>
            </c:strRef>
          </c:cat>
          <c:val>
            <c:numRef>
              <c:f>Sheet1!$B$36:$H$36</c:f>
              <c:numCache>
                <c:formatCode>General</c:formatCode>
                <c:ptCount val="7"/>
                <c:pt idx="0">
                  <c:v>81</c:v>
                </c:pt>
                <c:pt idx="1">
                  <c:v>74</c:v>
                </c:pt>
                <c:pt idx="2">
                  <c:v>73</c:v>
                </c:pt>
                <c:pt idx="3">
                  <c:v>53</c:v>
                </c:pt>
                <c:pt idx="4">
                  <c:v>40</c:v>
                </c:pt>
                <c:pt idx="5">
                  <c:v>47</c:v>
                </c:pt>
                <c:pt idx="6">
                  <c:v>57</c:v>
                </c:pt>
              </c:numCache>
            </c:numRef>
          </c:val>
        </c:ser>
        <c:ser>
          <c:idx val="2"/>
          <c:order val="2"/>
          <c:tx>
            <c:strRef>
              <c:f>Sheet1!$A$37</c:f>
              <c:strCache>
                <c:ptCount val="1"/>
                <c:pt idx="0">
                  <c:v>Pohnpei</c:v>
                </c:pt>
              </c:strCache>
            </c:strRef>
          </c:tx>
          <c:dLbls>
            <c:showVal val="1"/>
          </c:dLbls>
          <c:cat>
            <c:strRef>
              <c:f>Sheet1!$B$34:$H$34</c:f>
              <c:strCache>
                <c:ptCount val="7"/>
                <c:pt idx="0">
                  <c:v>2004.3</c:v>
                </c:pt>
                <c:pt idx="1">
                  <c:v>2005.3</c:v>
                </c:pt>
                <c:pt idx="2">
                  <c:v>2006.3</c:v>
                </c:pt>
                <c:pt idx="3">
                  <c:v>2007.3</c:v>
                </c:pt>
                <c:pt idx="4">
                  <c:v>2008.3</c:v>
                </c:pt>
                <c:pt idx="5">
                  <c:v>2009.3</c:v>
                </c:pt>
                <c:pt idx="6">
                  <c:v>2010.3</c:v>
                </c:pt>
              </c:strCache>
            </c:strRef>
          </c:cat>
          <c:val>
            <c:numRef>
              <c:f>Sheet1!$B$37:$H$37</c:f>
              <c:numCache>
                <c:formatCode>General</c:formatCode>
                <c:ptCount val="7"/>
                <c:pt idx="0">
                  <c:v>621</c:v>
                </c:pt>
                <c:pt idx="1">
                  <c:v>609</c:v>
                </c:pt>
                <c:pt idx="2">
                  <c:v>664</c:v>
                </c:pt>
                <c:pt idx="3">
                  <c:v>653</c:v>
                </c:pt>
                <c:pt idx="4">
                  <c:v>668</c:v>
                </c:pt>
                <c:pt idx="5">
                  <c:v>760</c:v>
                </c:pt>
                <c:pt idx="6">
                  <c:v>800</c:v>
                </c:pt>
              </c:numCache>
            </c:numRef>
          </c:val>
        </c:ser>
        <c:ser>
          <c:idx val="3"/>
          <c:order val="3"/>
          <c:tx>
            <c:strRef>
              <c:f>Sheet1!$A$38</c:f>
              <c:strCache>
                <c:ptCount val="1"/>
                <c:pt idx="0">
                  <c:v>Yap</c:v>
                </c:pt>
              </c:strCache>
            </c:strRef>
          </c:tx>
          <c:dLbls>
            <c:showVal val="1"/>
          </c:dLbls>
          <c:cat>
            <c:strRef>
              <c:f>Sheet1!$B$34:$H$34</c:f>
              <c:strCache>
                <c:ptCount val="7"/>
                <c:pt idx="0">
                  <c:v>2004.3</c:v>
                </c:pt>
                <c:pt idx="1">
                  <c:v>2005.3</c:v>
                </c:pt>
                <c:pt idx="2">
                  <c:v>2006.3</c:v>
                </c:pt>
                <c:pt idx="3">
                  <c:v>2007.3</c:v>
                </c:pt>
                <c:pt idx="4">
                  <c:v>2008.3</c:v>
                </c:pt>
                <c:pt idx="5">
                  <c:v>2009.3</c:v>
                </c:pt>
                <c:pt idx="6">
                  <c:v>2010.3</c:v>
                </c:pt>
              </c:strCache>
            </c:strRef>
          </c:cat>
          <c:val>
            <c:numRef>
              <c:f>Sheet1!$B$38:$H$38</c:f>
              <c:numCache>
                <c:formatCode>General</c:formatCode>
                <c:ptCount val="7"/>
                <c:pt idx="0">
                  <c:v>97</c:v>
                </c:pt>
                <c:pt idx="1">
                  <c:v>91</c:v>
                </c:pt>
                <c:pt idx="2">
                  <c:v>102</c:v>
                </c:pt>
                <c:pt idx="3">
                  <c:v>93</c:v>
                </c:pt>
                <c:pt idx="4">
                  <c:v>90</c:v>
                </c:pt>
                <c:pt idx="5">
                  <c:v>111</c:v>
                </c:pt>
                <c:pt idx="6">
                  <c:v>103</c:v>
                </c:pt>
              </c:numCache>
            </c:numRef>
          </c:val>
        </c:ser>
        <c:ser>
          <c:idx val="4"/>
          <c:order val="4"/>
          <c:tx>
            <c:strRef>
              <c:f>Sheet1!$A$39</c:f>
              <c:strCache>
                <c:ptCount val="1"/>
                <c:pt idx="0">
                  <c:v>Other</c:v>
                </c:pt>
              </c:strCache>
            </c:strRef>
          </c:tx>
          <c:cat>
            <c:strRef>
              <c:f>Sheet1!$B$34:$H$34</c:f>
              <c:strCache>
                <c:ptCount val="7"/>
                <c:pt idx="0">
                  <c:v>2004.3</c:v>
                </c:pt>
                <c:pt idx="1">
                  <c:v>2005.3</c:v>
                </c:pt>
                <c:pt idx="2">
                  <c:v>2006.3</c:v>
                </c:pt>
                <c:pt idx="3">
                  <c:v>2007.3</c:v>
                </c:pt>
                <c:pt idx="4">
                  <c:v>2008.3</c:v>
                </c:pt>
                <c:pt idx="5">
                  <c:v>2009.3</c:v>
                </c:pt>
                <c:pt idx="6">
                  <c:v>2010.3</c:v>
                </c:pt>
              </c:strCache>
            </c:strRef>
          </c:cat>
          <c:val>
            <c:numRef>
              <c:f>Sheet1!$B$39:$H$39</c:f>
              <c:numCache>
                <c:formatCode>General</c:formatCode>
                <c:ptCount val="7"/>
                <c:pt idx="0">
                  <c:v>8</c:v>
                </c:pt>
                <c:pt idx="1">
                  <c:v>12</c:v>
                </c:pt>
                <c:pt idx="2">
                  <c:v>12</c:v>
                </c:pt>
                <c:pt idx="3">
                  <c:v>6</c:v>
                </c:pt>
                <c:pt idx="4">
                  <c:v>4</c:v>
                </c:pt>
                <c:pt idx="5">
                  <c:v>3</c:v>
                </c:pt>
                <c:pt idx="6">
                  <c:v>7</c:v>
                </c:pt>
              </c:numCache>
            </c:numRef>
          </c:val>
        </c:ser>
        <c:overlap val="100"/>
        <c:axId val="79945728"/>
        <c:axId val="79947264"/>
      </c:barChart>
      <c:catAx>
        <c:axId val="79945728"/>
        <c:scaling>
          <c:orientation val="minMax"/>
        </c:scaling>
        <c:axPos val="b"/>
        <c:tickLblPos val="nextTo"/>
        <c:crossAx val="79947264"/>
        <c:crosses val="autoZero"/>
        <c:auto val="1"/>
        <c:lblAlgn val="ctr"/>
        <c:lblOffset val="100"/>
      </c:catAx>
      <c:valAx>
        <c:axId val="79947264"/>
        <c:scaling>
          <c:orientation val="minMax"/>
        </c:scaling>
        <c:axPos val="l"/>
        <c:majorGridlines/>
        <c:numFmt formatCode="General" sourceLinked="1"/>
        <c:tickLblPos val="nextTo"/>
        <c:crossAx val="7994572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200" dirty="0"/>
              <a:t>Fall 2010 </a:t>
            </a:r>
            <a:r>
              <a:rPr lang="en-US" sz="1200" dirty="0" smtClean="0"/>
              <a:t>Enrollment </a:t>
            </a:r>
            <a:r>
              <a:rPr lang="en-US" sz="1200" dirty="0"/>
              <a:t>by State of Origin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stateOrigin!$L$1</c:f>
              <c:strCache>
                <c:ptCount val="1"/>
                <c:pt idx="0">
                  <c:v>Percent</c:v>
                </c:pt>
              </c:strCache>
            </c:strRef>
          </c:tx>
          <c:dLbls>
            <c:showVal val="1"/>
            <c:showLeaderLines val="1"/>
          </c:dLbls>
          <c:cat>
            <c:strRef>
              <c:f>stateOrigin!$K$2:$K$6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Pohnpei</c:v>
                </c:pt>
                <c:pt idx="3">
                  <c:v>Yap</c:v>
                </c:pt>
                <c:pt idx="4">
                  <c:v>Other</c:v>
                </c:pt>
              </c:strCache>
            </c:strRef>
          </c:cat>
          <c:val>
            <c:numRef>
              <c:f>stateOrigin!$L$2:$L$6</c:f>
              <c:numCache>
                <c:formatCode>0.0%</c:formatCode>
                <c:ptCount val="5"/>
                <c:pt idx="0">
                  <c:v>0.20896628380881832</c:v>
                </c:pt>
                <c:pt idx="1">
                  <c:v>0.10077806595035199</c:v>
                </c:pt>
                <c:pt idx="2">
                  <c:v>0.57058169692478755</c:v>
                </c:pt>
                <c:pt idx="3">
                  <c:v>0.11633938495739156</c:v>
                </c:pt>
                <c:pt idx="4">
                  <c:v>3.3345683586513577E-3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200" dirty="0"/>
              <a:t>Fall 2010 Enrollment</a:t>
            </a:r>
            <a:r>
              <a:rPr lang="en-US" sz="1200" baseline="0" dirty="0"/>
              <a:t> </a:t>
            </a:r>
            <a:r>
              <a:rPr lang="en-US" sz="1200" dirty="0"/>
              <a:t>National Campus by State Origin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stateOrigin!$N$1</c:f>
              <c:strCache>
                <c:ptCount val="1"/>
                <c:pt idx="0">
                  <c:v>National</c:v>
                </c:pt>
              </c:strCache>
            </c:strRef>
          </c:tx>
          <c:dLbls>
            <c:showVal val="1"/>
            <c:showLeaderLines val="1"/>
          </c:dLbls>
          <c:cat>
            <c:strRef>
              <c:f>stateOrigin!$M$2:$M$6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Pohnpei</c:v>
                </c:pt>
                <c:pt idx="3">
                  <c:v>Yap</c:v>
                </c:pt>
                <c:pt idx="4">
                  <c:v>Other</c:v>
                </c:pt>
              </c:strCache>
            </c:strRef>
          </c:cat>
          <c:val>
            <c:numRef>
              <c:f>stateOrigin!$N$2:$N$6</c:f>
              <c:numCache>
                <c:formatCode>0.0%</c:formatCode>
                <c:ptCount val="5"/>
                <c:pt idx="0">
                  <c:v>7.9923882017126593E-2</c:v>
                </c:pt>
                <c:pt idx="1">
                  <c:v>5.423406279733587E-2</c:v>
                </c:pt>
                <c:pt idx="2">
                  <c:v>0.76117982873453915</c:v>
                </c:pt>
                <c:pt idx="3">
                  <c:v>9.8001902949571978E-2</c:v>
                </c:pt>
                <c:pt idx="4">
                  <c:v>6.6603235014272124E-3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200" dirty="0"/>
              <a:t>Fall 2010 Credits by Campus &amp; Student Type</a:t>
            </a:r>
          </a:p>
        </c:rich>
      </c:tx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'credits by Campus &amp; student Typ'!$A$2</c:f>
              <c:strCache>
                <c:ptCount val="1"/>
                <c:pt idx="0">
                  <c:v>Continuing</c:v>
                </c:pt>
              </c:strCache>
            </c:strRef>
          </c:tx>
          <c:dLbls>
            <c:showVal val="1"/>
          </c:dLbls>
          <c:cat>
            <c:strRef>
              <c:f>'credits by Campus &amp; student Typ'!$B$1:$F$1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'credits by Campus &amp; student Typ'!$B$2:$F$2</c:f>
              <c:numCache>
                <c:formatCode>General</c:formatCode>
                <c:ptCount val="5"/>
                <c:pt idx="0">
                  <c:v>3908</c:v>
                </c:pt>
                <c:pt idx="1">
                  <c:v>1511.5</c:v>
                </c:pt>
                <c:pt idx="2">
                  <c:v>10572</c:v>
                </c:pt>
                <c:pt idx="3">
                  <c:v>4553.5</c:v>
                </c:pt>
                <c:pt idx="4">
                  <c:v>1520.5</c:v>
                </c:pt>
              </c:numCache>
            </c:numRef>
          </c:val>
        </c:ser>
        <c:ser>
          <c:idx val="1"/>
          <c:order val="1"/>
          <c:tx>
            <c:strRef>
              <c:f>'credits by Campus &amp; student Typ'!$A$3</c:f>
              <c:strCache>
                <c:ptCount val="1"/>
                <c:pt idx="0">
                  <c:v>New</c:v>
                </c:pt>
              </c:strCache>
            </c:strRef>
          </c:tx>
          <c:dLbls>
            <c:showVal val="1"/>
          </c:dLbls>
          <c:cat>
            <c:strRef>
              <c:f>'credits by Campus &amp; student Typ'!$B$1:$F$1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'credits by Campus &amp; student Typ'!$B$3:$F$3</c:f>
              <c:numCache>
                <c:formatCode>General</c:formatCode>
                <c:ptCount val="5"/>
                <c:pt idx="0">
                  <c:v>1757</c:v>
                </c:pt>
                <c:pt idx="1">
                  <c:v>695.5</c:v>
                </c:pt>
                <c:pt idx="2">
                  <c:v>1694</c:v>
                </c:pt>
                <c:pt idx="3">
                  <c:v>3775</c:v>
                </c:pt>
                <c:pt idx="4">
                  <c:v>802</c:v>
                </c:pt>
              </c:numCache>
            </c:numRef>
          </c:val>
        </c:ser>
        <c:ser>
          <c:idx val="2"/>
          <c:order val="2"/>
          <c:tx>
            <c:strRef>
              <c:f>'credits by Campus &amp; student Typ'!$A$4</c:f>
              <c:strCache>
                <c:ptCount val="1"/>
                <c:pt idx="0">
                  <c:v>Returning</c:v>
                </c:pt>
              </c:strCache>
            </c:strRef>
          </c:tx>
          <c:dLbls>
            <c:showVal val="1"/>
          </c:dLbls>
          <c:cat>
            <c:strRef>
              <c:f>'credits by Campus &amp; student Typ'!$B$1:$F$1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'credits by Campus &amp; student Typ'!$B$4:$F$4</c:f>
              <c:numCache>
                <c:formatCode>General</c:formatCode>
                <c:ptCount val="5"/>
                <c:pt idx="0">
                  <c:v>183</c:v>
                </c:pt>
                <c:pt idx="1">
                  <c:v>276.5</c:v>
                </c:pt>
                <c:pt idx="2">
                  <c:v>692</c:v>
                </c:pt>
                <c:pt idx="3">
                  <c:v>318.5</c:v>
                </c:pt>
                <c:pt idx="4">
                  <c:v>220</c:v>
                </c:pt>
              </c:numCache>
            </c:numRef>
          </c:val>
        </c:ser>
        <c:overlap val="100"/>
        <c:axId val="87540480"/>
        <c:axId val="87542016"/>
      </c:barChart>
      <c:catAx>
        <c:axId val="87540480"/>
        <c:scaling>
          <c:orientation val="minMax"/>
        </c:scaling>
        <c:axPos val="b"/>
        <c:tickLblPos val="nextTo"/>
        <c:crossAx val="87542016"/>
        <c:crosses val="autoZero"/>
        <c:auto val="1"/>
        <c:lblAlgn val="ctr"/>
        <c:lblOffset val="100"/>
      </c:catAx>
      <c:valAx>
        <c:axId val="87542016"/>
        <c:scaling>
          <c:orientation val="minMax"/>
        </c:scaling>
        <c:axPos val="l"/>
        <c:majorGridlines/>
        <c:numFmt formatCode="General" sourceLinked="1"/>
        <c:tickLblPos val="nextTo"/>
        <c:crossAx val="8754048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200"/>
              <a:t>Fall 2010 AA Majors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major!$A$2:$B$2</c:f>
              <c:strCache>
                <c:ptCount val="1"/>
                <c:pt idx="0">
                  <c:v>Teacher Preparation AA</c:v>
                </c:pt>
              </c:strCache>
            </c:strRef>
          </c:tx>
          <c:cat>
            <c:strRef>
              <c:f>major!$C$1:$G$1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major!$C$2:$G$2</c:f>
              <c:numCache>
                <c:formatCode>General</c:formatCode>
                <c:ptCount val="5"/>
                <c:pt idx="0">
                  <c:v>141</c:v>
                </c:pt>
                <c:pt idx="1">
                  <c:v>37</c:v>
                </c:pt>
                <c:pt idx="2">
                  <c:v>115</c:v>
                </c:pt>
                <c:pt idx="3">
                  <c:v>32</c:v>
                </c:pt>
                <c:pt idx="4">
                  <c:v>25</c:v>
                </c:pt>
              </c:numCache>
            </c:numRef>
          </c:val>
        </c:ser>
        <c:ser>
          <c:idx val="1"/>
          <c:order val="1"/>
          <c:tx>
            <c:strRef>
              <c:f>major!$A$3:$B$3</c:f>
              <c:strCache>
                <c:ptCount val="1"/>
                <c:pt idx="0">
                  <c:v>Liberal Arts AA</c:v>
                </c:pt>
              </c:strCache>
            </c:strRef>
          </c:tx>
          <c:cat>
            <c:strRef>
              <c:f>major!$C$1:$G$1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major!$C$3:$G$3</c:f>
              <c:numCache>
                <c:formatCode>General</c:formatCode>
                <c:ptCount val="5"/>
                <c:pt idx="1">
                  <c:v>24</c:v>
                </c:pt>
                <c:pt idx="2">
                  <c:v>191</c:v>
                </c:pt>
                <c:pt idx="3">
                  <c:v>73</c:v>
                </c:pt>
                <c:pt idx="4">
                  <c:v>26</c:v>
                </c:pt>
              </c:numCache>
            </c:numRef>
          </c:val>
        </c:ser>
        <c:ser>
          <c:idx val="2"/>
          <c:order val="2"/>
          <c:tx>
            <c:strRef>
              <c:f>major!$A$4:$B$4</c:f>
              <c:strCache>
                <c:ptCount val="1"/>
                <c:pt idx="0">
                  <c:v>Micronesian Studies AA</c:v>
                </c:pt>
              </c:strCache>
            </c:strRef>
          </c:tx>
          <c:cat>
            <c:strRef>
              <c:f>major!$C$1:$G$1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major!$C$4:$G$4</c:f>
              <c:numCache>
                <c:formatCode>General</c:formatCode>
                <c:ptCount val="5"/>
                <c:pt idx="1">
                  <c:v>3</c:v>
                </c:pt>
                <c:pt idx="2">
                  <c:v>124</c:v>
                </c:pt>
                <c:pt idx="3">
                  <c:v>13</c:v>
                </c:pt>
                <c:pt idx="4">
                  <c:v>1</c:v>
                </c:pt>
              </c:numCache>
            </c:numRef>
          </c:val>
        </c:ser>
        <c:ser>
          <c:idx val="3"/>
          <c:order val="3"/>
          <c:tx>
            <c:strRef>
              <c:f>major!$A$5:$B$5</c:f>
              <c:strCache>
                <c:ptCount val="1"/>
                <c:pt idx="0">
                  <c:v>Health Career Opportunities Program AA</c:v>
                </c:pt>
              </c:strCache>
            </c:strRef>
          </c:tx>
          <c:cat>
            <c:strRef>
              <c:f>major!$C$1:$G$1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major!$C$5:$G$5</c:f>
              <c:numCache>
                <c:formatCode>General</c:formatCode>
                <c:ptCount val="5"/>
                <c:pt idx="1">
                  <c:v>2</c:v>
                </c:pt>
                <c:pt idx="2">
                  <c:v>88</c:v>
                </c:pt>
                <c:pt idx="3">
                  <c:v>11</c:v>
                </c:pt>
                <c:pt idx="4">
                  <c:v>3</c:v>
                </c:pt>
              </c:numCache>
            </c:numRef>
          </c:val>
        </c:ser>
        <c:ser>
          <c:idx val="4"/>
          <c:order val="4"/>
          <c:tx>
            <c:strRef>
              <c:f>major!$A$6:$B$6</c:f>
              <c:strCache>
                <c:ptCount val="1"/>
                <c:pt idx="0">
                  <c:v>Liberal Arts / Media Studies AA</c:v>
                </c:pt>
              </c:strCache>
            </c:strRef>
          </c:tx>
          <c:cat>
            <c:strRef>
              <c:f>major!$C$1:$G$1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major!$C$6:$G$6</c:f>
              <c:numCache>
                <c:formatCode>General</c:formatCode>
                <c:ptCount val="5"/>
                <c:pt idx="2">
                  <c:v>1</c:v>
                </c:pt>
              </c:numCache>
            </c:numRef>
          </c:val>
        </c:ser>
        <c:ser>
          <c:idx val="5"/>
          <c:order val="5"/>
          <c:tx>
            <c:strRef>
              <c:f>major!$A$7:$B$7</c:f>
              <c:strCache>
                <c:ptCount val="1"/>
                <c:pt idx="0">
                  <c:v>Public Health AA</c:v>
                </c:pt>
              </c:strCache>
            </c:strRef>
          </c:tx>
          <c:cat>
            <c:strRef>
              <c:f>major!$C$1:$G$1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major!$C$7:$G$7</c:f>
              <c:numCache>
                <c:formatCode>General</c:formatCode>
                <c:ptCount val="5"/>
                <c:pt idx="2">
                  <c:v>1</c:v>
                </c:pt>
              </c:numCache>
            </c:numRef>
          </c:val>
        </c:ser>
        <c:axId val="87611648"/>
        <c:axId val="87617536"/>
      </c:barChart>
      <c:catAx>
        <c:axId val="87611648"/>
        <c:scaling>
          <c:orientation val="minMax"/>
        </c:scaling>
        <c:axPos val="b"/>
        <c:tickLblPos val="nextTo"/>
        <c:crossAx val="87617536"/>
        <c:crosses val="autoZero"/>
        <c:auto val="1"/>
        <c:lblAlgn val="ctr"/>
        <c:lblOffset val="100"/>
      </c:catAx>
      <c:valAx>
        <c:axId val="87617536"/>
        <c:scaling>
          <c:orientation val="minMax"/>
        </c:scaling>
        <c:axPos val="l"/>
        <c:majorGridlines/>
        <c:numFmt formatCode="General" sourceLinked="1"/>
        <c:tickLblPos val="nextTo"/>
        <c:crossAx val="8761164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200"/>
              <a:t>Fall 2010 AS Majors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major!$A$13:$B$13</c:f>
              <c:strCache>
                <c:ptCount val="1"/>
                <c:pt idx="0">
                  <c:v>Business Administration AS</c:v>
                </c:pt>
              </c:strCache>
            </c:strRef>
          </c:tx>
          <c:cat>
            <c:strRef>
              <c:f>major!$C$12:$G$12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major!$C$13:$G$13</c:f>
              <c:numCache>
                <c:formatCode>General</c:formatCode>
                <c:ptCount val="5"/>
                <c:pt idx="0">
                  <c:v>5</c:v>
                </c:pt>
                <c:pt idx="1">
                  <c:v>14</c:v>
                </c:pt>
                <c:pt idx="2">
                  <c:v>142</c:v>
                </c:pt>
                <c:pt idx="3">
                  <c:v>20</c:v>
                </c:pt>
                <c:pt idx="4">
                  <c:v>13</c:v>
                </c:pt>
              </c:numCache>
            </c:numRef>
          </c:val>
        </c:ser>
        <c:ser>
          <c:idx val="1"/>
          <c:order val="1"/>
          <c:tx>
            <c:strRef>
              <c:f>major!$A$14:$B$14</c:f>
              <c:strCache>
                <c:ptCount val="1"/>
                <c:pt idx="0">
                  <c:v>Computer Information Systems AS</c:v>
                </c:pt>
              </c:strCache>
            </c:strRef>
          </c:tx>
          <c:cat>
            <c:strRef>
              <c:f>major!$C$12:$G$12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major!$C$14:$G$14</c:f>
              <c:numCache>
                <c:formatCode>General</c:formatCode>
                <c:ptCount val="5"/>
                <c:pt idx="0">
                  <c:v>2</c:v>
                </c:pt>
                <c:pt idx="1">
                  <c:v>1</c:v>
                </c:pt>
                <c:pt idx="2">
                  <c:v>141</c:v>
                </c:pt>
                <c:pt idx="3">
                  <c:v>24</c:v>
                </c:pt>
                <c:pt idx="4">
                  <c:v>23</c:v>
                </c:pt>
              </c:numCache>
            </c:numRef>
          </c:val>
        </c:ser>
        <c:ser>
          <c:idx val="2"/>
          <c:order val="2"/>
          <c:tx>
            <c:strRef>
              <c:f>major!$A$15:$B$15</c:f>
              <c:strCache>
                <c:ptCount val="1"/>
                <c:pt idx="0">
                  <c:v>Teacher Education - Elementary AS</c:v>
                </c:pt>
              </c:strCache>
            </c:strRef>
          </c:tx>
          <c:cat>
            <c:strRef>
              <c:f>major!$C$12:$G$12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major!$C$15:$G$15</c:f>
              <c:numCache>
                <c:formatCode>General</c:formatCode>
                <c:ptCount val="5"/>
                <c:pt idx="0">
                  <c:v>88</c:v>
                </c:pt>
                <c:pt idx="1">
                  <c:v>18</c:v>
                </c:pt>
                <c:pt idx="4">
                  <c:v>38</c:v>
                </c:pt>
              </c:numCache>
            </c:numRef>
          </c:val>
        </c:ser>
        <c:ser>
          <c:idx val="3"/>
          <c:order val="3"/>
          <c:tx>
            <c:strRef>
              <c:f>major!$A$16:$B$16</c:f>
              <c:strCache>
                <c:ptCount val="1"/>
                <c:pt idx="0">
                  <c:v>Marine Science AS</c:v>
                </c:pt>
              </c:strCache>
            </c:strRef>
          </c:tx>
          <c:cat>
            <c:strRef>
              <c:f>major!$C$12:$G$12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major!$C$16:$G$16</c:f>
              <c:numCache>
                <c:formatCode>General</c:formatCode>
                <c:ptCount val="5"/>
                <c:pt idx="1">
                  <c:v>8</c:v>
                </c:pt>
                <c:pt idx="2">
                  <c:v>49</c:v>
                </c:pt>
                <c:pt idx="3">
                  <c:v>11</c:v>
                </c:pt>
              </c:numCache>
            </c:numRef>
          </c:val>
        </c:ser>
        <c:ser>
          <c:idx val="4"/>
          <c:order val="4"/>
          <c:tx>
            <c:strRef>
              <c:f>major!$A$17:$B$17</c:f>
              <c:strCache>
                <c:ptCount val="1"/>
                <c:pt idx="0">
                  <c:v>Hospitality Management AS</c:v>
                </c:pt>
              </c:strCache>
            </c:strRef>
          </c:tx>
          <c:cat>
            <c:strRef>
              <c:f>major!$C$12:$G$12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major!$C$17:$G$17</c:f>
              <c:numCache>
                <c:formatCode>General</c:formatCode>
                <c:ptCount val="5"/>
                <c:pt idx="1">
                  <c:v>1</c:v>
                </c:pt>
                <c:pt idx="2">
                  <c:v>9</c:v>
                </c:pt>
                <c:pt idx="3">
                  <c:v>48</c:v>
                </c:pt>
                <c:pt idx="4">
                  <c:v>2</c:v>
                </c:pt>
              </c:numCache>
            </c:numRef>
          </c:val>
        </c:ser>
        <c:ser>
          <c:idx val="5"/>
          <c:order val="5"/>
          <c:tx>
            <c:strRef>
              <c:f>major!$A$18:$B$18</c:f>
              <c:strCache>
                <c:ptCount val="1"/>
                <c:pt idx="0">
                  <c:v>Agriculture AS</c:v>
                </c:pt>
              </c:strCache>
            </c:strRef>
          </c:tx>
          <c:cat>
            <c:strRef>
              <c:f>major!$C$12:$G$12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major!$C$18:$G$18</c:f>
              <c:numCache>
                <c:formatCode>General</c:formatCode>
                <c:ptCount val="5"/>
                <c:pt idx="2">
                  <c:v>18</c:v>
                </c:pt>
                <c:pt idx="3">
                  <c:v>6</c:v>
                </c:pt>
                <c:pt idx="4">
                  <c:v>1</c:v>
                </c:pt>
              </c:numCache>
            </c:numRef>
          </c:val>
        </c:ser>
        <c:ser>
          <c:idx val="6"/>
          <c:order val="6"/>
          <c:tx>
            <c:strRef>
              <c:f>major!$A$19:$B$19</c:f>
              <c:strCache>
                <c:ptCount val="1"/>
                <c:pt idx="0">
                  <c:v>Public Health AS</c:v>
                </c:pt>
              </c:strCache>
            </c:strRef>
          </c:tx>
          <c:cat>
            <c:strRef>
              <c:f>major!$C$12:$G$12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major!$C$19:$G$19</c:f>
              <c:numCache>
                <c:formatCode>General</c:formatCode>
                <c:ptCount val="5"/>
                <c:pt idx="2">
                  <c:v>10</c:v>
                </c:pt>
              </c:numCache>
            </c:numRef>
          </c:val>
        </c:ser>
        <c:ser>
          <c:idx val="7"/>
          <c:order val="7"/>
          <c:tx>
            <c:strRef>
              <c:f>major!$A$20:$B$20</c:f>
              <c:strCache>
                <c:ptCount val="1"/>
                <c:pt idx="0">
                  <c:v>Early Childhood Education AS</c:v>
                </c:pt>
              </c:strCache>
            </c:strRef>
          </c:tx>
          <c:cat>
            <c:strRef>
              <c:f>major!$C$12:$G$12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major!$C$20:$G$20</c:f>
              <c:numCache>
                <c:formatCode>General</c:formatCode>
                <c:ptCount val="5"/>
                <c:pt idx="2">
                  <c:v>3</c:v>
                </c:pt>
                <c:pt idx="3">
                  <c:v>1</c:v>
                </c:pt>
              </c:numCache>
            </c:numRef>
          </c:val>
        </c:ser>
        <c:ser>
          <c:idx val="8"/>
          <c:order val="8"/>
          <c:tx>
            <c:strRef>
              <c:f>major!$A$21:$B$21</c:f>
              <c:strCache>
                <c:ptCount val="1"/>
                <c:pt idx="0">
                  <c:v>Nursing AS</c:v>
                </c:pt>
              </c:strCache>
            </c:strRef>
          </c:tx>
          <c:cat>
            <c:strRef>
              <c:f>major!$C$12:$G$12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major!$C$21:$G$21</c:f>
              <c:numCache>
                <c:formatCode>General</c:formatCode>
                <c:ptCount val="5"/>
                <c:pt idx="1">
                  <c:v>3</c:v>
                </c:pt>
              </c:numCache>
            </c:numRef>
          </c:val>
        </c:ser>
        <c:axId val="87738240"/>
        <c:axId val="87739776"/>
      </c:barChart>
      <c:catAx>
        <c:axId val="87738240"/>
        <c:scaling>
          <c:orientation val="minMax"/>
        </c:scaling>
        <c:axPos val="b"/>
        <c:tickLblPos val="nextTo"/>
        <c:crossAx val="87739776"/>
        <c:crosses val="autoZero"/>
        <c:auto val="1"/>
        <c:lblAlgn val="ctr"/>
        <c:lblOffset val="100"/>
      </c:catAx>
      <c:valAx>
        <c:axId val="87739776"/>
        <c:scaling>
          <c:orientation val="minMax"/>
        </c:scaling>
        <c:axPos val="l"/>
        <c:majorGridlines/>
        <c:numFmt formatCode="General" sourceLinked="1"/>
        <c:tickLblPos val="nextTo"/>
        <c:crossAx val="8773824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200"/>
              <a:t>Fall 2010 AAS Majors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major!$A$9:$B$9</c:f>
              <c:strCache>
                <c:ptCount val="1"/>
                <c:pt idx="0">
                  <c:v>Electronics Technology AAS</c:v>
                </c:pt>
              </c:strCache>
            </c:strRef>
          </c:tx>
          <c:cat>
            <c:strRef>
              <c:f>major!$C$8:$G$8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major!$C$9:$G$9</c:f>
              <c:numCache>
                <c:formatCode>General</c:formatCode>
                <c:ptCount val="5"/>
                <c:pt idx="1">
                  <c:v>22</c:v>
                </c:pt>
                <c:pt idx="3">
                  <c:v>25</c:v>
                </c:pt>
              </c:numCache>
            </c:numRef>
          </c:val>
        </c:ser>
        <c:ser>
          <c:idx val="1"/>
          <c:order val="1"/>
          <c:tx>
            <c:strRef>
              <c:f>major!$A$10:$B$10</c:f>
              <c:strCache>
                <c:ptCount val="1"/>
                <c:pt idx="0">
                  <c:v>Telecommunication Technology AAS</c:v>
                </c:pt>
              </c:strCache>
            </c:strRef>
          </c:tx>
          <c:cat>
            <c:strRef>
              <c:f>major!$C$8:$G$8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major!$C$10:$G$10</c:f>
              <c:numCache>
                <c:formatCode>General</c:formatCode>
                <c:ptCount val="5"/>
                <c:pt idx="1">
                  <c:v>2</c:v>
                </c:pt>
                <c:pt idx="3">
                  <c:v>28</c:v>
                </c:pt>
              </c:numCache>
            </c:numRef>
          </c:val>
        </c:ser>
        <c:ser>
          <c:idx val="2"/>
          <c:order val="2"/>
          <c:tx>
            <c:strRef>
              <c:f>major!$A$11:$B$11</c:f>
              <c:strCache>
                <c:ptCount val="1"/>
                <c:pt idx="0">
                  <c:v>Building Technology AAS</c:v>
                </c:pt>
              </c:strCache>
            </c:strRef>
          </c:tx>
          <c:cat>
            <c:strRef>
              <c:f>major!$C$8:$G$8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major!$C$11:$G$11</c:f>
              <c:numCache>
                <c:formatCode>General</c:formatCode>
                <c:ptCount val="5"/>
                <c:pt idx="3">
                  <c:v>27</c:v>
                </c:pt>
              </c:numCache>
            </c:numRef>
          </c:val>
        </c:ser>
        <c:axId val="87803008"/>
        <c:axId val="87804544"/>
      </c:barChart>
      <c:catAx>
        <c:axId val="87803008"/>
        <c:scaling>
          <c:orientation val="minMax"/>
        </c:scaling>
        <c:axPos val="b"/>
        <c:tickLblPos val="nextTo"/>
        <c:crossAx val="87804544"/>
        <c:crosses val="autoZero"/>
        <c:auto val="1"/>
        <c:lblAlgn val="ctr"/>
        <c:lblOffset val="100"/>
      </c:catAx>
      <c:valAx>
        <c:axId val="87804544"/>
        <c:scaling>
          <c:orientation val="minMax"/>
        </c:scaling>
        <c:axPos val="l"/>
        <c:majorGridlines/>
        <c:numFmt formatCode="General" sourceLinked="1"/>
        <c:tickLblPos val="nextTo"/>
        <c:crossAx val="8780300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200"/>
              <a:t>Fall 2010 BA Majors (</a:t>
            </a:r>
            <a:r>
              <a:rPr lang="en-US" sz="1200" b="1" i="0" u="none" strike="noStrike" baseline="0"/>
              <a:t>Elementary Education )</a:t>
            </a:r>
            <a:endParaRPr lang="en-US" sz="120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major!$A$23:$B$23</c:f>
              <c:strCache>
                <c:ptCount val="1"/>
                <c:pt idx="0">
                  <c:v>Elementary Education BA</c:v>
                </c:pt>
              </c:strCache>
            </c:strRef>
          </c:tx>
          <c:cat>
            <c:strRef>
              <c:f>major!$C$22:$G$22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major!$C$23:$G$23</c:f>
              <c:numCache>
                <c:formatCode>General</c:formatCode>
                <c:ptCount val="5"/>
                <c:pt idx="2">
                  <c:v>36</c:v>
                </c:pt>
              </c:numCache>
            </c:numRef>
          </c:val>
        </c:ser>
        <c:axId val="87824640"/>
        <c:axId val="87834624"/>
      </c:barChart>
      <c:catAx>
        <c:axId val="87824640"/>
        <c:scaling>
          <c:orientation val="minMax"/>
        </c:scaling>
        <c:axPos val="b"/>
        <c:tickLblPos val="nextTo"/>
        <c:crossAx val="87834624"/>
        <c:crosses val="autoZero"/>
        <c:auto val="1"/>
        <c:lblAlgn val="ctr"/>
        <c:lblOffset val="100"/>
      </c:catAx>
      <c:valAx>
        <c:axId val="87834624"/>
        <c:scaling>
          <c:orientation val="minMax"/>
        </c:scaling>
        <c:axPos val="l"/>
        <c:majorGridlines/>
        <c:numFmt formatCode="General" sourceLinked="1"/>
        <c:tickLblPos val="nextTo"/>
        <c:crossAx val="87824640"/>
        <c:crosses val="autoZero"/>
        <c:crossBetween val="between"/>
      </c:valAx>
    </c:plotArea>
    <c:plotVisOnly val="1"/>
  </c:chart>
  <c:externalData r:id="rId1"/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200"/>
              <a:t>Fall 2010</a:t>
            </a:r>
            <a:r>
              <a:rPr lang="en-US" sz="1200" baseline="0"/>
              <a:t> CA Majors</a:t>
            </a:r>
            <a:endParaRPr lang="en-US" sz="120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major!$A$25:$B$25</c:f>
              <c:strCache>
                <c:ptCount val="1"/>
                <c:pt idx="0">
                  <c:v>General Studies CA</c:v>
                </c:pt>
              </c:strCache>
            </c:strRef>
          </c:tx>
          <c:cat>
            <c:strRef>
              <c:f>major!$C$24:$G$24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major!$C$25:$G$25</c:f>
              <c:numCache>
                <c:formatCode>General</c:formatCode>
                <c:ptCount val="5"/>
                <c:pt idx="0">
                  <c:v>145</c:v>
                </c:pt>
                <c:pt idx="3">
                  <c:v>112</c:v>
                </c:pt>
                <c:pt idx="4">
                  <c:v>33</c:v>
                </c:pt>
              </c:numCache>
            </c:numRef>
          </c:val>
        </c:ser>
        <c:ser>
          <c:idx val="1"/>
          <c:order val="1"/>
          <c:tx>
            <c:strRef>
              <c:f>major!$A$26:$B$26</c:f>
              <c:strCache>
                <c:ptCount val="1"/>
                <c:pt idx="0">
                  <c:v>Bookkeeping CA</c:v>
                </c:pt>
              </c:strCache>
            </c:strRef>
          </c:tx>
          <c:cat>
            <c:strRef>
              <c:f>major!$C$24:$G$24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major!$C$26:$G$26</c:f>
              <c:numCache>
                <c:formatCode>General</c:formatCode>
                <c:ptCount val="5"/>
                <c:pt idx="0">
                  <c:v>74</c:v>
                </c:pt>
                <c:pt idx="3">
                  <c:v>55</c:v>
                </c:pt>
                <c:pt idx="4">
                  <c:v>4</c:v>
                </c:pt>
              </c:numCache>
            </c:numRef>
          </c:val>
        </c:ser>
        <c:ser>
          <c:idx val="2"/>
          <c:order val="2"/>
          <c:tx>
            <c:strRef>
              <c:f>major!$A$27:$B$27</c:f>
              <c:strCache>
                <c:ptCount val="1"/>
                <c:pt idx="0">
                  <c:v>Agriculture and Food Technology CA</c:v>
                </c:pt>
              </c:strCache>
            </c:strRef>
          </c:tx>
          <c:cat>
            <c:strRef>
              <c:f>major!$C$24:$G$24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major!$C$27:$G$27</c:f>
              <c:numCache>
                <c:formatCode>General</c:formatCode>
                <c:ptCount val="5"/>
                <c:pt idx="1">
                  <c:v>26</c:v>
                </c:pt>
                <c:pt idx="3">
                  <c:v>61</c:v>
                </c:pt>
                <c:pt idx="4">
                  <c:v>17</c:v>
                </c:pt>
              </c:numCache>
            </c:numRef>
          </c:val>
        </c:ser>
        <c:ser>
          <c:idx val="3"/>
          <c:order val="3"/>
          <c:tx>
            <c:strRef>
              <c:f>major!$A$28:$B$28</c:f>
              <c:strCache>
                <c:ptCount val="1"/>
                <c:pt idx="0">
                  <c:v>Electronic Engineering Technology CA</c:v>
                </c:pt>
              </c:strCache>
            </c:strRef>
          </c:tx>
          <c:cat>
            <c:strRef>
              <c:f>major!$C$24:$G$24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major!$C$28:$G$28</c:f>
              <c:numCache>
                <c:formatCode>General</c:formatCode>
                <c:ptCount val="5"/>
                <c:pt idx="1">
                  <c:v>19</c:v>
                </c:pt>
                <c:pt idx="3">
                  <c:v>60</c:v>
                </c:pt>
                <c:pt idx="4">
                  <c:v>10</c:v>
                </c:pt>
              </c:numCache>
            </c:numRef>
          </c:val>
        </c:ser>
        <c:ser>
          <c:idx val="4"/>
          <c:order val="4"/>
          <c:tx>
            <c:strRef>
              <c:f>major!$A$29:$B$29</c:f>
              <c:strCache>
                <c:ptCount val="1"/>
                <c:pt idx="0">
                  <c:v>Secretarial Science CA</c:v>
                </c:pt>
              </c:strCache>
            </c:strRef>
          </c:tx>
          <c:cat>
            <c:strRef>
              <c:f>major!$C$24:$G$24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major!$C$29:$G$29</c:f>
              <c:numCache>
                <c:formatCode>General</c:formatCode>
                <c:ptCount val="5"/>
                <c:pt idx="0">
                  <c:v>12</c:v>
                </c:pt>
                <c:pt idx="3">
                  <c:v>23</c:v>
                </c:pt>
                <c:pt idx="4">
                  <c:v>3</c:v>
                </c:pt>
              </c:numCache>
            </c:numRef>
          </c:val>
        </c:ser>
        <c:ser>
          <c:idx val="5"/>
          <c:order val="5"/>
          <c:tx>
            <c:strRef>
              <c:f>major!$A$30:$B$30</c:f>
              <c:strCache>
                <c:ptCount val="1"/>
                <c:pt idx="0">
                  <c:v>Public Health CA</c:v>
                </c:pt>
              </c:strCache>
            </c:strRef>
          </c:tx>
          <c:cat>
            <c:strRef>
              <c:f>major!$C$24:$G$24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major!$C$30:$G$30</c:f>
              <c:numCache>
                <c:formatCode>General</c:formatCode>
                <c:ptCount val="5"/>
                <c:pt idx="1">
                  <c:v>31</c:v>
                </c:pt>
                <c:pt idx="2">
                  <c:v>2</c:v>
                </c:pt>
              </c:numCache>
            </c:numRef>
          </c:val>
        </c:ser>
        <c:ser>
          <c:idx val="6"/>
          <c:order val="6"/>
          <c:tx>
            <c:strRef>
              <c:f>major!$A$31:$B$31</c:f>
              <c:strCache>
                <c:ptCount val="1"/>
                <c:pt idx="0">
                  <c:v>Building Maintenance and Repair CA</c:v>
                </c:pt>
              </c:strCache>
            </c:strRef>
          </c:tx>
          <c:cat>
            <c:strRef>
              <c:f>major!$C$24:$G$24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major!$C$31:$G$31</c:f>
              <c:numCache>
                <c:formatCode>General</c:formatCode>
                <c:ptCount val="5"/>
                <c:pt idx="3">
                  <c:v>31</c:v>
                </c:pt>
              </c:numCache>
            </c:numRef>
          </c:val>
        </c:ser>
        <c:ser>
          <c:idx val="7"/>
          <c:order val="7"/>
          <c:tx>
            <c:strRef>
              <c:f>major!$A$32:$B$32</c:f>
              <c:strCache>
                <c:ptCount val="1"/>
                <c:pt idx="0">
                  <c:v>Construction Electricity CA</c:v>
                </c:pt>
              </c:strCache>
            </c:strRef>
          </c:tx>
          <c:cat>
            <c:strRef>
              <c:f>major!$C$24:$G$24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major!$C$32:$G$32</c:f>
              <c:numCache>
                <c:formatCode>General</c:formatCode>
                <c:ptCount val="5"/>
                <c:pt idx="3">
                  <c:v>21</c:v>
                </c:pt>
                <c:pt idx="4">
                  <c:v>2</c:v>
                </c:pt>
              </c:numCache>
            </c:numRef>
          </c:val>
        </c:ser>
        <c:ser>
          <c:idx val="8"/>
          <c:order val="8"/>
          <c:tx>
            <c:strRef>
              <c:f>major!$A$33:$B$33</c:f>
              <c:strCache>
                <c:ptCount val="1"/>
                <c:pt idx="0">
                  <c:v>Career Education: Motor Vehicle Mechanic CA</c:v>
                </c:pt>
              </c:strCache>
            </c:strRef>
          </c:tx>
          <c:cat>
            <c:strRef>
              <c:f>major!$C$24:$G$24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major!$C$33:$G$33</c:f>
              <c:numCache>
                <c:formatCode>General</c:formatCode>
                <c:ptCount val="5"/>
                <c:pt idx="3">
                  <c:v>19</c:v>
                </c:pt>
              </c:numCache>
            </c:numRef>
          </c:val>
        </c:ser>
        <c:ser>
          <c:idx val="9"/>
          <c:order val="9"/>
          <c:tx>
            <c:strRef>
              <c:f>major!$A$34:$B$34</c:f>
              <c:strCache>
                <c:ptCount val="1"/>
                <c:pt idx="0">
                  <c:v>Trial Counselor CA</c:v>
                </c:pt>
              </c:strCache>
            </c:strRef>
          </c:tx>
          <c:cat>
            <c:strRef>
              <c:f>major!$C$24:$G$24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major!$C$34:$G$34</c:f>
              <c:numCache>
                <c:formatCode>General</c:formatCode>
                <c:ptCount val="5"/>
                <c:pt idx="2">
                  <c:v>16</c:v>
                </c:pt>
                <c:pt idx="4">
                  <c:v>1</c:v>
                </c:pt>
              </c:numCache>
            </c:numRef>
          </c:val>
        </c:ser>
        <c:ser>
          <c:idx val="10"/>
          <c:order val="10"/>
          <c:tx>
            <c:strRef>
              <c:f>major!$A$35:$B$35</c:f>
              <c:strCache>
                <c:ptCount val="1"/>
                <c:pt idx="0">
                  <c:v>Refrigerator and Air Conditioning CA</c:v>
                </c:pt>
              </c:strCache>
            </c:strRef>
          </c:tx>
          <c:cat>
            <c:strRef>
              <c:f>major!$C$24:$G$24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major!$C$35:$G$35</c:f>
              <c:numCache>
                <c:formatCode>General</c:formatCode>
                <c:ptCount val="5"/>
                <c:pt idx="3">
                  <c:v>15</c:v>
                </c:pt>
              </c:numCache>
            </c:numRef>
          </c:val>
        </c:ser>
        <c:ser>
          <c:idx val="11"/>
          <c:order val="11"/>
          <c:tx>
            <c:strRef>
              <c:f>major!$A$36:$B$36</c:f>
              <c:strCache>
                <c:ptCount val="1"/>
                <c:pt idx="0">
                  <c:v>Law Enforcement CA</c:v>
                </c:pt>
              </c:strCache>
            </c:strRef>
          </c:tx>
          <c:cat>
            <c:strRef>
              <c:f>major!$C$24:$G$24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major!$C$36:$G$36</c:f>
              <c:numCache>
                <c:formatCode>General</c:formatCode>
                <c:ptCount val="5"/>
                <c:pt idx="1">
                  <c:v>1</c:v>
                </c:pt>
                <c:pt idx="3">
                  <c:v>13</c:v>
                </c:pt>
              </c:numCache>
            </c:numRef>
          </c:val>
        </c:ser>
        <c:ser>
          <c:idx val="12"/>
          <c:order val="12"/>
          <c:tx>
            <c:strRef>
              <c:f>major!$A$37:$B$37</c:f>
              <c:strCache>
                <c:ptCount val="1"/>
                <c:pt idx="0">
                  <c:v>Cabinet Making/Furniture Making CA</c:v>
                </c:pt>
              </c:strCache>
            </c:strRef>
          </c:tx>
          <c:cat>
            <c:strRef>
              <c:f>major!$C$24:$G$24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major!$C$37:$G$37</c:f>
              <c:numCache>
                <c:formatCode>General</c:formatCode>
                <c:ptCount val="5"/>
                <c:pt idx="0">
                  <c:v>2</c:v>
                </c:pt>
                <c:pt idx="3">
                  <c:v>8</c:v>
                </c:pt>
              </c:numCache>
            </c:numRef>
          </c:val>
        </c:ser>
        <c:ser>
          <c:idx val="13"/>
          <c:order val="13"/>
          <c:tx>
            <c:strRef>
              <c:f>major!$A$38:$B$38</c:f>
              <c:strCache>
                <c:ptCount val="1"/>
                <c:pt idx="0">
                  <c:v>Carpentry CA</c:v>
                </c:pt>
              </c:strCache>
            </c:strRef>
          </c:tx>
          <c:cat>
            <c:strRef>
              <c:f>major!$C$24:$G$24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major!$C$38:$G$38</c:f>
              <c:numCache>
                <c:formatCode>General</c:formatCode>
                <c:ptCount val="5"/>
                <c:pt idx="1">
                  <c:v>6</c:v>
                </c:pt>
                <c:pt idx="3">
                  <c:v>2</c:v>
                </c:pt>
                <c:pt idx="4">
                  <c:v>2</c:v>
                </c:pt>
              </c:numCache>
            </c:numRef>
          </c:val>
        </c:ser>
        <c:ser>
          <c:idx val="14"/>
          <c:order val="14"/>
          <c:tx>
            <c:strRef>
              <c:f>major!$A$39:$B$39</c:f>
              <c:strCache>
                <c:ptCount val="1"/>
                <c:pt idx="0">
                  <c:v>Health Assistant Training Program CA</c:v>
                </c:pt>
              </c:strCache>
            </c:strRef>
          </c:tx>
          <c:cat>
            <c:strRef>
              <c:f>major!$C$24:$G$24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major!$C$39:$G$39</c:f>
              <c:numCache>
                <c:formatCode>General</c:formatCode>
                <c:ptCount val="5"/>
                <c:pt idx="4">
                  <c:v>1</c:v>
                </c:pt>
              </c:numCache>
            </c:numRef>
          </c:val>
        </c:ser>
        <c:axId val="87657088"/>
        <c:axId val="87667072"/>
      </c:barChart>
      <c:catAx>
        <c:axId val="87657088"/>
        <c:scaling>
          <c:orientation val="minMax"/>
        </c:scaling>
        <c:axPos val="b"/>
        <c:tickLblPos val="nextTo"/>
        <c:crossAx val="87667072"/>
        <c:crosses val="autoZero"/>
        <c:auto val="1"/>
        <c:lblAlgn val="ctr"/>
        <c:lblOffset val="100"/>
      </c:catAx>
      <c:valAx>
        <c:axId val="87667072"/>
        <c:scaling>
          <c:orientation val="minMax"/>
        </c:scaling>
        <c:axPos val="l"/>
        <c:majorGridlines/>
        <c:numFmt formatCode="General" sourceLinked="1"/>
        <c:tickLblPos val="nextTo"/>
        <c:crossAx val="8765708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200" dirty="0"/>
              <a:t>Fall 2010 Percent</a:t>
            </a:r>
            <a:r>
              <a:rPr lang="en-US" sz="1200" baseline="0" dirty="0"/>
              <a:t> of Students Full Time by </a:t>
            </a:r>
          </a:p>
          <a:p>
            <a:pPr>
              <a:defRPr/>
            </a:pPr>
            <a:r>
              <a:rPr lang="en-US" sz="1200" baseline="0" dirty="0"/>
              <a:t>Student Type &amp; Campus</a:t>
            </a:r>
            <a:endParaRPr lang="en-US" sz="120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fullTime!$A$16</c:f>
              <c:strCache>
                <c:ptCount val="1"/>
                <c:pt idx="0">
                  <c:v>Continuing</c:v>
                </c:pt>
              </c:strCache>
            </c:strRef>
          </c:tx>
          <c:cat>
            <c:strRef>
              <c:f>fullTime!$B$15:$F$15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fullTime!$B$16:$F$16</c:f>
              <c:numCache>
                <c:formatCode>0.0%</c:formatCode>
                <c:ptCount val="5"/>
                <c:pt idx="0">
                  <c:v>0.67462686567164232</c:v>
                </c:pt>
                <c:pt idx="1">
                  <c:v>0.49285714285714288</c:v>
                </c:pt>
                <c:pt idx="2">
                  <c:v>0.8144690781796966</c:v>
                </c:pt>
                <c:pt idx="3">
                  <c:v>0.65533980582524276</c:v>
                </c:pt>
                <c:pt idx="4">
                  <c:v>0.62962962962963065</c:v>
                </c:pt>
              </c:numCache>
            </c:numRef>
          </c:val>
        </c:ser>
        <c:ser>
          <c:idx val="1"/>
          <c:order val="1"/>
          <c:tx>
            <c:strRef>
              <c:f>fullTime!$A$17</c:f>
              <c:strCache>
                <c:ptCount val="1"/>
                <c:pt idx="0">
                  <c:v>New</c:v>
                </c:pt>
              </c:strCache>
            </c:strRef>
          </c:tx>
          <c:cat>
            <c:strRef>
              <c:f>fullTime!$B$15:$F$15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fullTime!$B$17:$F$17</c:f>
              <c:numCache>
                <c:formatCode>0.0%</c:formatCode>
                <c:ptCount val="5"/>
                <c:pt idx="0">
                  <c:v>0.95200000000000051</c:v>
                </c:pt>
                <c:pt idx="1">
                  <c:v>0.80392156862745101</c:v>
                </c:pt>
                <c:pt idx="2">
                  <c:v>0.93129770992366356</c:v>
                </c:pt>
                <c:pt idx="3">
                  <c:v>0.83904109589041154</c:v>
                </c:pt>
                <c:pt idx="4">
                  <c:v>0.90909090909090906</c:v>
                </c:pt>
              </c:numCache>
            </c:numRef>
          </c:val>
        </c:ser>
        <c:ser>
          <c:idx val="2"/>
          <c:order val="2"/>
          <c:tx>
            <c:strRef>
              <c:f>fullTime!$A$18</c:f>
              <c:strCache>
                <c:ptCount val="1"/>
                <c:pt idx="0">
                  <c:v>Returning</c:v>
                </c:pt>
              </c:strCache>
            </c:strRef>
          </c:tx>
          <c:cat>
            <c:strRef>
              <c:f>fullTime!$B$15:$F$15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fullTime!$B$18:$F$18</c:f>
              <c:numCache>
                <c:formatCode>0.0%</c:formatCode>
                <c:ptCount val="5"/>
                <c:pt idx="0">
                  <c:v>0.42105263157894762</c:v>
                </c:pt>
                <c:pt idx="1">
                  <c:v>0.48148148148148173</c:v>
                </c:pt>
                <c:pt idx="2">
                  <c:v>0.61904761904761962</c:v>
                </c:pt>
                <c:pt idx="3">
                  <c:v>0.39473684210526344</c:v>
                </c:pt>
                <c:pt idx="4">
                  <c:v>0.63157894736842168</c:v>
                </c:pt>
              </c:numCache>
            </c:numRef>
          </c:val>
        </c:ser>
        <c:ser>
          <c:idx val="3"/>
          <c:order val="3"/>
          <c:tx>
            <c:strRef>
              <c:f>fullTime!$A$19</c:f>
              <c:strCache>
                <c:ptCount val="1"/>
                <c:pt idx="0">
                  <c:v>Total</c:v>
                </c:pt>
              </c:strCache>
            </c:strRef>
          </c:tx>
          <c:cat>
            <c:strRef>
              <c:f>fullTime!$B$15:$F$15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fullTime!$B$19:$F$19</c:f>
              <c:numCache>
                <c:formatCode>0.0%</c:formatCode>
                <c:ptCount val="5"/>
                <c:pt idx="0">
                  <c:v>0.73695198329853928</c:v>
                </c:pt>
                <c:pt idx="1">
                  <c:v>0.56422018348623848</c:v>
                </c:pt>
                <c:pt idx="2">
                  <c:v>0.8173168411037105</c:v>
                </c:pt>
                <c:pt idx="3">
                  <c:v>0.71428571428571463</c:v>
                </c:pt>
                <c:pt idx="4">
                  <c:v>0.70334928229665072</c:v>
                </c:pt>
              </c:numCache>
            </c:numRef>
          </c:val>
        </c:ser>
        <c:axId val="89012864"/>
        <c:axId val="89022848"/>
      </c:barChart>
      <c:catAx>
        <c:axId val="89012864"/>
        <c:scaling>
          <c:orientation val="minMax"/>
        </c:scaling>
        <c:axPos val="b"/>
        <c:tickLblPos val="nextTo"/>
        <c:crossAx val="89022848"/>
        <c:crosses val="autoZero"/>
        <c:auto val="1"/>
        <c:lblAlgn val="ctr"/>
        <c:lblOffset val="100"/>
      </c:catAx>
      <c:valAx>
        <c:axId val="89022848"/>
        <c:scaling>
          <c:orientation val="minMax"/>
        </c:scaling>
        <c:axPos val="l"/>
        <c:majorGridlines/>
        <c:numFmt formatCode="0.0%" sourceLinked="1"/>
        <c:tickLblPos val="nextTo"/>
        <c:crossAx val="8901286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200" dirty="0"/>
              <a:t>Fall 2010 Age</a:t>
            </a:r>
            <a:r>
              <a:rPr lang="en-US" sz="1200" baseline="0" dirty="0"/>
              <a:t> Distribution by Student Type</a:t>
            </a:r>
            <a:endParaRPr lang="en-US" sz="120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Age!$Y$1</c:f>
              <c:strCache>
                <c:ptCount val="1"/>
                <c:pt idx="0">
                  <c:v>Continuing</c:v>
                </c:pt>
              </c:strCache>
            </c:strRef>
          </c:tx>
          <c:cat>
            <c:strRef>
              <c:f>Age!$X$2:$X$15</c:f>
              <c:strCache>
                <c:ptCount val="14"/>
                <c:pt idx="0">
                  <c:v>17</c:v>
                </c:pt>
                <c:pt idx="1">
                  <c:v>18</c:v>
                </c:pt>
                <c:pt idx="2">
                  <c:v>19</c:v>
                </c:pt>
                <c:pt idx="3">
                  <c:v>20</c:v>
                </c:pt>
                <c:pt idx="4">
                  <c:v>21</c:v>
                </c:pt>
                <c:pt idx="5">
                  <c:v>22</c:v>
                </c:pt>
                <c:pt idx="6">
                  <c:v>23</c:v>
                </c:pt>
                <c:pt idx="7">
                  <c:v>24</c:v>
                </c:pt>
                <c:pt idx="8">
                  <c:v>25</c:v>
                </c:pt>
                <c:pt idx="9">
                  <c:v>26-30</c:v>
                </c:pt>
                <c:pt idx="10">
                  <c:v>31-35</c:v>
                </c:pt>
                <c:pt idx="11">
                  <c:v>36-40</c:v>
                </c:pt>
                <c:pt idx="12">
                  <c:v>41-49</c:v>
                </c:pt>
                <c:pt idx="13">
                  <c:v>50+</c:v>
                </c:pt>
              </c:strCache>
            </c:strRef>
          </c:cat>
          <c:val>
            <c:numRef>
              <c:f>Age!$Y$2:$Y$15</c:f>
              <c:numCache>
                <c:formatCode>General</c:formatCode>
                <c:ptCount val="14"/>
                <c:pt idx="0">
                  <c:v>13</c:v>
                </c:pt>
                <c:pt idx="1">
                  <c:v>125</c:v>
                </c:pt>
                <c:pt idx="2">
                  <c:v>320</c:v>
                </c:pt>
                <c:pt idx="3">
                  <c:v>343</c:v>
                </c:pt>
                <c:pt idx="4">
                  <c:v>274</c:v>
                </c:pt>
                <c:pt idx="5">
                  <c:v>203</c:v>
                </c:pt>
                <c:pt idx="6">
                  <c:v>113</c:v>
                </c:pt>
                <c:pt idx="7">
                  <c:v>79</c:v>
                </c:pt>
                <c:pt idx="8">
                  <c:v>61</c:v>
                </c:pt>
                <c:pt idx="9">
                  <c:v>145</c:v>
                </c:pt>
                <c:pt idx="10">
                  <c:v>92</c:v>
                </c:pt>
                <c:pt idx="11">
                  <c:v>55</c:v>
                </c:pt>
                <c:pt idx="12">
                  <c:v>58</c:v>
                </c:pt>
                <c:pt idx="13">
                  <c:v>22</c:v>
                </c:pt>
              </c:numCache>
            </c:numRef>
          </c:val>
        </c:ser>
        <c:ser>
          <c:idx val="1"/>
          <c:order val="1"/>
          <c:tx>
            <c:strRef>
              <c:f>Age!$Z$1</c:f>
              <c:strCache>
                <c:ptCount val="1"/>
                <c:pt idx="0">
                  <c:v>New</c:v>
                </c:pt>
              </c:strCache>
            </c:strRef>
          </c:tx>
          <c:cat>
            <c:strRef>
              <c:f>Age!$X$2:$X$15</c:f>
              <c:strCache>
                <c:ptCount val="14"/>
                <c:pt idx="0">
                  <c:v>17</c:v>
                </c:pt>
                <c:pt idx="1">
                  <c:v>18</c:v>
                </c:pt>
                <c:pt idx="2">
                  <c:v>19</c:v>
                </c:pt>
                <c:pt idx="3">
                  <c:v>20</c:v>
                </c:pt>
                <c:pt idx="4">
                  <c:v>21</c:v>
                </c:pt>
                <c:pt idx="5">
                  <c:v>22</c:v>
                </c:pt>
                <c:pt idx="6">
                  <c:v>23</c:v>
                </c:pt>
                <c:pt idx="7">
                  <c:v>24</c:v>
                </c:pt>
                <c:pt idx="8">
                  <c:v>25</c:v>
                </c:pt>
                <c:pt idx="9">
                  <c:v>26-30</c:v>
                </c:pt>
                <c:pt idx="10">
                  <c:v>31-35</c:v>
                </c:pt>
                <c:pt idx="11">
                  <c:v>36-40</c:v>
                </c:pt>
                <c:pt idx="12">
                  <c:v>41-49</c:v>
                </c:pt>
                <c:pt idx="13">
                  <c:v>50+</c:v>
                </c:pt>
              </c:strCache>
            </c:strRef>
          </c:cat>
          <c:val>
            <c:numRef>
              <c:f>Age!$Z$2:$Z$15</c:f>
              <c:numCache>
                <c:formatCode>General</c:formatCode>
                <c:ptCount val="14"/>
                <c:pt idx="0">
                  <c:v>21</c:v>
                </c:pt>
                <c:pt idx="1">
                  <c:v>250</c:v>
                </c:pt>
                <c:pt idx="2">
                  <c:v>197</c:v>
                </c:pt>
                <c:pt idx="3">
                  <c:v>96</c:v>
                </c:pt>
                <c:pt idx="4">
                  <c:v>42</c:v>
                </c:pt>
                <c:pt idx="5">
                  <c:v>15</c:v>
                </c:pt>
                <c:pt idx="6">
                  <c:v>9</c:v>
                </c:pt>
                <c:pt idx="7">
                  <c:v>5</c:v>
                </c:pt>
                <c:pt idx="8">
                  <c:v>2</c:v>
                </c:pt>
                <c:pt idx="9">
                  <c:v>11</c:v>
                </c:pt>
                <c:pt idx="10">
                  <c:v>4</c:v>
                </c:pt>
                <c:pt idx="11">
                  <c:v>2</c:v>
                </c:pt>
                <c:pt idx="12">
                  <c:v>3</c:v>
                </c:pt>
                <c:pt idx="13">
                  <c:v>0</c:v>
                </c:pt>
              </c:numCache>
            </c:numRef>
          </c:val>
        </c:ser>
        <c:ser>
          <c:idx val="2"/>
          <c:order val="2"/>
          <c:tx>
            <c:strRef>
              <c:f>Age!$AA$1</c:f>
              <c:strCache>
                <c:ptCount val="1"/>
                <c:pt idx="0">
                  <c:v>Returning</c:v>
                </c:pt>
              </c:strCache>
            </c:strRef>
          </c:tx>
          <c:cat>
            <c:strRef>
              <c:f>Age!$X$2:$X$15</c:f>
              <c:strCache>
                <c:ptCount val="14"/>
                <c:pt idx="0">
                  <c:v>17</c:v>
                </c:pt>
                <c:pt idx="1">
                  <c:v>18</c:v>
                </c:pt>
                <c:pt idx="2">
                  <c:v>19</c:v>
                </c:pt>
                <c:pt idx="3">
                  <c:v>20</c:v>
                </c:pt>
                <c:pt idx="4">
                  <c:v>21</c:v>
                </c:pt>
                <c:pt idx="5">
                  <c:v>22</c:v>
                </c:pt>
                <c:pt idx="6">
                  <c:v>23</c:v>
                </c:pt>
                <c:pt idx="7">
                  <c:v>24</c:v>
                </c:pt>
                <c:pt idx="8">
                  <c:v>25</c:v>
                </c:pt>
                <c:pt idx="9">
                  <c:v>26-30</c:v>
                </c:pt>
                <c:pt idx="10">
                  <c:v>31-35</c:v>
                </c:pt>
                <c:pt idx="11">
                  <c:v>36-40</c:v>
                </c:pt>
                <c:pt idx="12">
                  <c:v>41-49</c:v>
                </c:pt>
                <c:pt idx="13">
                  <c:v>50+</c:v>
                </c:pt>
              </c:strCache>
            </c:strRef>
          </c:cat>
          <c:val>
            <c:numRef>
              <c:f>Age!$AA$2:$AA$15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6</c:v>
                </c:pt>
                <c:pt idx="4">
                  <c:v>17</c:v>
                </c:pt>
                <c:pt idx="5">
                  <c:v>17</c:v>
                </c:pt>
                <c:pt idx="6">
                  <c:v>19</c:v>
                </c:pt>
                <c:pt idx="7">
                  <c:v>17</c:v>
                </c:pt>
                <c:pt idx="8">
                  <c:v>14</c:v>
                </c:pt>
                <c:pt idx="9">
                  <c:v>31</c:v>
                </c:pt>
                <c:pt idx="10">
                  <c:v>22</c:v>
                </c:pt>
                <c:pt idx="11">
                  <c:v>7</c:v>
                </c:pt>
                <c:pt idx="12">
                  <c:v>15</c:v>
                </c:pt>
                <c:pt idx="13">
                  <c:v>6</c:v>
                </c:pt>
              </c:numCache>
            </c:numRef>
          </c:val>
        </c:ser>
        <c:axId val="89081728"/>
        <c:axId val="89083264"/>
      </c:barChart>
      <c:catAx>
        <c:axId val="89081728"/>
        <c:scaling>
          <c:orientation val="minMax"/>
        </c:scaling>
        <c:axPos val="b"/>
        <c:tickLblPos val="nextTo"/>
        <c:crossAx val="89083264"/>
        <c:crosses val="autoZero"/>
        <c:auto val="1"/>
        <c:lblAlgn val="ctr"/>
        <c:lblOffset val="100"/>
      </c:catAx>
      <c:valAx>
        <c:axId val="89083264"/>
        <c:scaling>
          <c:orientation val="minMax"/>
        </c:scaling>
        <c:axPos val="l"/>
        <c:majorGridlines/>
        <c:numFmt formatCode="General" sourceLinked="1"/>
        <c:tickLblPos val="nextTo"/>
        <c:crossAx val="8908172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/>
              <a:t>Fall Semester 2004 - 2010 </a:t>
            </a:r>
            <a:r>
              <a:rPr lang="en-US" sz="1200" baseline="0"/>
              <a:t>Enrollment by Student Type  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studentType!$A$2</c:f>
              <c:strCache>
                <c:ptCount val="1"/>
                <c:pt idx="0">
                  <c:v>2004.3</c:v>
                </c:pt>
              </c:strCache>
            </c:strRef>
          </c:tx>
          <c:cat>
            <c:strRef>
              <c:f>studentType!$B$1:$D$1</c:f>
              <c:strCache>
                <c:ptCount val="3"/>
                <c:pt idx="0">
                  <c:v>New</c:v>
                </c:pt>
                <c:pt idx="1">
                  <c:v>Continuing</c:v>
                </c:pt>
                <c:pt idx="2">
                  <c:v>Returning</c:v>
                </c:pt>
              </c:strCache>
            </c:strRef>
          </c:cat>
          <c:val>
            <c:numRef>
              <c:f>studentType!$B$2:$D$2</c:f>
              <c:numCache>
                <c:formatCode>General</c:formatCode>
                <c:ptCount val="3"/>
                <c:pt idx="0">
                  <c:v>1049</c:v>
                </c:pt>
                <c:pt idx="1">
                  <c:v>1642</c:v>
                </c:pt>
              </c:numCache>
            </c:numRef>
          </c:val>
        </c:ser>
        <c:ser>
          <c:idx val="1"/>
          <c:order val="1"/>
          <c:tx>
            <c:strRef>
              <c:f>studentType!$A$3</c:f>
              <c:strCache>
                <c:ptCount val="1"/>
                <c:pt idx="0">
                  <c:v>2005.3</c:v>
                </c:pt>
              </c:strCache>
            </c:strRef>
          </c:tx>
          <c:cat>
            <c:strRef>
              <c:f>studentType!$B$1:$D$1</c:f>
              <c:strCache>
                <c:ptCount val="3"/>
                <c:pt idx="0">
                  <c:v>New</c:v>
                </c:pt>
                <c:pt idx="1">
                  <c:v>Continuing</c:v>
                </c:pt>
                <c:pt idx="2">
                  <c:v>Returning</c:v>
                </c:pt>
              </c:strCache>
            </c:strRef>
          </c:cat>
          <c:val>
            <c:numRef>
              <c:f>studentType!$B$3:$D$3</c:f>
              <c:numCache>
                <c:formatCode>General</c:formatCode>
                <c:ptCount val="3"/>
                <c:pt idx="0">
                  <c:v>782</c:v>
                </c:pt>
                <c:pt idx="1">
                  <c:v>1596</c:v>
                </c:pt>
                <c:pt idx="2">
                  <c:v>1</c:v>
                </c:pt>
              </c:numCache>
            </c:numRef>
          </c:val>
        </c:ser>
        <c:ser>
          <c:idx val="2"/>
          <c:order val="2"/>
          <c:tx>
            <c:strRef>
              <c:f>studentType!$A$4</c:f>
              <c:strCache>
                <c:ptCount val="1"/>
                <c:pt idx="0">
                  <c:v>2006.3</c:v>
                </c:pt>
              </c:strCache>
            </c:strRef>
          </c:tx>
          <c:cat>
            <c:strRef>
              <c:f>studentType!$B$1:$D$1</c:f>
              <c:strCache>
                <c:ptCount val="3"/>
                <c:pt idx="0">
                  <c:v>New</c:v>
                </c:pt>
                <c:pt idx="1">
                  <c:v>Continuing</c:v>
                </c:pt>
                <c:pt idx="2">
                  <c:v>Returning</c:v>
                </c:pt>
              </c:strCache>
            </c:strRef>
          </c:cat>
          <c:val>
            <c:numRef>
              <c:f>studentType!$B$4:$D$4</c:f>
              <c:numCache>
                <c:formatCode>General</c:formatCode>
                <c:ptCount val="3"/>
                <c:pt idx="0">
                  <c:v>1083</c:v>
                </c:pt>
                <c:pt idx="1">
                  <c:v>1430</c:v>
                </c:pt>
              </c:numCache>
            </c:numRef>
          </c:val>
        </c:ser>
        <c:ser>
          <c:idx val="3"/>
          <c:order val="3"/>
          <c:tx>
            <c:strRef>
              <c:f>studentType!$A$5</c:f>
              <c:strCache>
                <c:ptCount val="1"/>
                <c:pt idx="0">
                  <c:v>2007.3</c:v>
                </c:pt>
              </c:strCache>
            </c:strRef>
          </c:tx>
          <c:cat>
            <c:strRef>
              <c:f>studentType!$B$1:$D$1</c:f>
              <c:strCache>
                <c:ptCount val="3"/>
                <c:pt idx="0">
                  <c:v>New</c:v>
                </c:pt>
                <c:pt idx="1">
                  <c:v>Continuing</c:v>
                </c:pt>
                <c:pt idx="2">
                  <c:v>Returning</c:v>
                </c:pt>
              </c:strCache>
            </c:strRef>
          </c:cat>
          <c:val>
            <c:numRef>
              <c:f>studentType!$B$5:$D$5</c:f>
              <c:numCache>
                <c:formatCode>General</c:formatCode>
                <c:ptCount val="3"/>
                <c:pt idx="0">
                  <c:v>940</c:v>
                </c:pt>
                <c:pt idx="1">
                  <c:v>1425</c:v>
                </c:pt>
              </c:numCache>
            </c:numRef>
          </c:val>
        </c:ser>
        <c:ser>
          <c:idx val="4"/>
          <c:order val="4"/>
          <c:tx>
            <c:strRef>
              <c:f>studentType!$A$6</c:f>
              <c:strCache>
                <c:ptCount val="1"/>
                <c:pt idx="0">
                  <c:v>2008.3</c:v>
                </c:pt>
              </c:strCache>
            </c:strRef>
          </c:tx>
          <c:cat>
            <c:strRef>
              <c:f>studentType!$B$1:$D$1</c:f>
              <c:strCache>
                <c:ptCount val="3"/>
                <c:pt idx="0">
                  <c:v>New</c:v>
                </c:pt>
                <c:pt idx="1">
                  <c:v>Continuing</c:v>
                </c:pt>
                <c:pt idx="2">
                  <c:v>Returning</c:v>
                </c:pt>
              </c:strCache>
            </c:strRef>
          </c:cat>
          <c:val>
            <c:numRef>
              <c:f>studentType!$B$6:$D$6</c:f>
              <c:numCache>
                <c:formatCode>General</c:formatCode>
                <c:ptCount val="3"/>
                <c:pt idx="0">
                  <c:v>854</c:v>
                </c:pt>
                <c:pt idx="1">
                  <c:v>1508</c:v>
                </c:pt>
                <c:pt idx="2">
                  <c:v>80</c:v>
                </c:pt>
              </c:numCache>
            </c:numRef>
          </c:val>
        </c:ser>
        <c:ser>
          <c:idx val="5"/>
          <c:order val="5"/>
          <c:tx>
            <c:strRef>
              <c:f>studentType!$A$7</c:f>
              <c:strCache>
                <c:ptCount val="1"/>
                <c:pt idx="0">
                  <c:v>2009.3</c:v>
                </c:pt>
              </c:strCache>
            </c:strRef>
          </c:tx>
          <c:cat>
            <c:strRef>
              <c:f>studentType!$B$1:$D$1</c:f>
              <c:strCache>
                <c:ptCount val="3"/>
                <c:pt idx="0">
                  <c:v>New</c:v>
                </c:pt>
                <c:pt idx="1">
                  <c:v>Continuing</c:v>
                </c:pt>
                <c:pt idx="2">
                  <c:v>Returning</c:v>
                </c:pt>
              </c:strCache>
            </c:strRef>
          </c:cat>
          <c:val>
            <c:numRef>
              <c:f>studentType!$B$7:$D$7</c:f>
              <c:numCache>
                <c:formatCode>General</c:formatCode>
                <c:ptCount val="3"/>
                <c:pt idx="0">
                  <c:v>801</c:v>
                </c:pt>
                <c:pt idx="1">
                  <c:v>1752</c:v>
                </c:pt>
                <c:pt idx="2">
                  <c:v>205</c:v>
                </c:pt>
              </c:numCache>
            </c:numRef>
          </c:val>
        </c:ser>
        <c:ser>
          <c:idx val="6"/>
          <c:order val="6"/>
          <c:tx>
            <c:strRef>
              <c:f>studentType!$A$8</c:f>
              <c:strCache>
                <c:ptCount val="1"/>
                <c:pt idx="0">
                  <c:v>2010.3</c:v>
                </c:pt>
              </c:strCache>
            </c:strRef>
          </c:tx>
          <c:cat>
            <c:strRef>
              <c:f>studentType!$B$1:$D$1</c:f>
              <c:strCache>
                <c:ptCount val="3"/>
                <c:pt idx="0">
                  <c:v>New</c:v>
                </c:pt>
                <c:pt idx="1">
                  <c:v>Continuing</c:v>
                </c:pt>
                <c:pt idx="2">
                  <c:v>Returning</c:v>
                </c:pt>
              </c:strCache>
            </c:strRef>
          </c:cat>
          <c:val>
            <c:numRef>
              <c:f>studentType!$B$8:$D$8</c:f>
              <c:numCache>
                <c:formatCode>General</c:formatCode>
                <c:ptCount val="3"/>
                <c:pt idx="0">
                  <c:v>654</c:v>
                </c:pt>
                <c:pt idx="1">
                  <c:v>1879</c:v>
                </c:pt>
                <c:pt idx="2">
                  <c:v>166</c:v>
                </c:pt>
              </c:numCache>
            </c:numRef>
          </c:val>
        </c:ser>
        <c:axId val="80001280"/>
        <c:axId val="80281600"/>
      </c:barChart>
      <c:catAx>
        <c:axId val="80001280"/>
        <c:scaling>
          <c:orientation val="minMax"/>
        </c:scaling>
        <c:axPos val="b"/>
        <c:tickLblPos val="nextTo"/>
        <c:crossAx val="80281600"/>
        <c:crosses val="autoZero"/>
        <c:auto val="1"/>
        <c:lblAlgn val="ctr"/>
        <c:lblOffset val="100"/>
      </c:catAx>
      <c:valAx>
        <c:axId val="80281600"/>
        <c:scaling>
          <c:orientation val="minMax"/>
        </c:scaling>
        <c:axPos val="l"/>
        <c:majorGridlines/>
        <c:numFmt formatCode="General" sourceLinked="1"/>
        <c:tickLblPos val="nextTo"/>
        <c:crossAx val="8000128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5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200" dirty="0"/>
              <a:t>Fall 2010 New Students</a:t>
            </a:r>
            <a:r>
              <a:rPr lang="en-US" sz="1200" baseline="0" dirty="0"/>
              <a:t> by Degree Type</a:t>
            </a:r>
            <a:endParaRPr lang="en-US" sz="1200" dirty="0"/>
          </a:p>
        </c:rich>
      </c:tx>
      <c:layout>
        <c:manualLayout>
          <c:xMode val="edge"/>
          <c:yMode val="edge"/>
          <c:x val="0.34278543307086645"/>
          <c:y val="1.6836195965366927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newStudents!$A$2</c:f>
              <c:strCache>
                <c:ptCount val="1"/>
                <c:pt idx="0">
                  <c:v>AA</c:v>
                </c:pt>
              </c:strCache>
            </c:strRef>
          </c:tx>
          <c:cat>
            <c:strRef>
              <c:f>newStudents!$B$1:$F$1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newStudents!$B$2:$F$2</c:f>
              <c:numCache>
                <c:formatCode>General</c:formatCode>
                <c:ptCount val="5"/>
                <c:pt idx="0">
                  <c:v>56</c:v>
                </c:pt>
                <c:pt idx="1">
                  <c:v>13</c:v>
                </c:pt>
                <c:pt idx="2">
                  <c:v>74</c:v>
                </c:pt>
                <c:pt idx="3">
                  <c:v>61</c:v>
                </c:pt>
                <c:pt idx="4">
                  <c:v>13</c:v>
                </c:pt>
              </c:numCache>
            </c:numRef>
          </c:val>
        </c:ser>
        <c:ser>
          <c:idx val="1"/>
          <c:order val="1"/>
          <c:tx>
            <c:strRef>
              <c:f>newStudents!$A$3</c:f>
              <c:strCache>
                <c:ptCount val="1"/>
                <c:pt idx="0">
                  <c:v>AAS</c:v>
                </c:pt>
              </c:strCache>
            </c:strRef>
          </c:tx>
          <c:cat>
            <c:strRef>
              <c:f>newStudents!$B$1:$F$1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newStudents!$B$3:$F$3</c:f>
              <c:numCache>
                <c:formatCode>General</c:formatCode>
                <c:ptCount val="5"/>
                <c:pt idx="1">
                  <c:v>5</c:v>
                </c:pt>
                <c:pt idx="3">
                  <c:v>28</c:v>
                </c:pt>
              </c:numCache>
            </c:numRef>
          </c:val>
        </c:ser>
        <c:ser>
          <c:idx val="2"/>
          <c:order val="2"/>
          <c:tx>
            <c:strRef>
              <c:f>newStudents!$A$4</c:f>
              <c:strCache>
                <c:ptCount val="1"/>
                <c:pt idx="0">
                  <c:v>AS</c:v>
                </c:pt>
              </c:strCache>
            </c:strRef>
          </c:tx>
          <c:cat>
            <c:strRef>
              <c:f>newStudents!$B$1:$F$1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newStudents!$B$4:$F$4</c:f>
              <c:numCache>
                <c:formatCode>General</c:formatCode>
                <c:ptCount val="5"/>
                <c:pt idx="0">
                  <c:v>3</c:v>
                </c:pt>
                <c:pt idx="1">
                  <c:v>7</c:v>
                </c:pt>
                <c:pt idx="2">
                  <c:v>56</c:v>
                </c:pt>
                <c:pt idx="3">
                  <c:v>41</c:v>
                </c:pt>
                <c:pt idx="4">
                  <c:v>18</c:v>
                </c:pt>
              </c:numCache>
            </c:numRef>
          </c:val>
        </c:ser>
        <c:ser>
          <c:idx val="3"/>
          <c:order val="3"/>
          <c:tx>
            <c:strRef>
              <c:f>newStudents!$A$5</c:f>
              <c:strCache>
                <c:ptCount val="1"/>
                <c:pt idx="0">
                  <c:v>CA</c:v>
                </c:pt>
              </c:strCache>
            </c:strRef>
          </c:tx>
          <c:cat>
            <c:strRef>
              <c:f>newStudents!$B$1:$F$1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newStudents!$B$5:$F$5</c:f>
              <c:numCache>
                <c:formatCode>General</c:formatCode>
                <c:ptCount val="5"/>
                <c:pt idx="0">
                  <c:v>66</c:v>
                </c:pt>
                <c:pt idx="1">
                  <c:v>26</c:v>
                </c:pt>
                <c:pt idx="3">
                  <c:v>162</c:v>
                </c:pt>
                <c:pt idx="4">
                  <c:v>21</c:v>
                </c:pt>
              </c:numCache>
            </c:numRef>
          </c:val>
        </c:ser>
        <c:ser>
          <c:idx val="4"/>
          <c:order val="4"/>
          <c:tx>
            <c:strRef>
              <c:f>newStudents!$A$6</c:f>
              <c:strCache>
                <c:ptCount val="1"/>
                <c:pt idx="0">
                  <c:v>UC</c:v>
                </c:pt>
              </c:strCache>
            </c:strRef>
          </c:tx>
          <c:cat>
            <c:strRef>
              <c:f>newStudents!$B$1:$F$1</c:f>
              <c:strCache>
                <c:ptCount val="5"/>
                <c:pt idx="0">
                  <c:v>Chuuk</c:v>
                </c:pt>
                <c:pt idx="1">
                  <c:v>Kosrae</c:v>
                </c:pt>
                <c:pt idx="2">
                  <c:v>National</c:v>
                </c:pt>
                <c:pt idx="3">
                  <c:v>Pohnpei</c:v>
                </c:pt>
                <c:pt idx="4">
                  <c:v>Yap</c:v>
                </c:pt>
              </c:strCache>
            </c:strRef>
          </c:cat>
          <c:val>
            <c:numRef>
              <c:f>newStudents!$B$6:$F$6</c:f>
              <c:numCache>
                <c:formatCode>General</c:formatCode>
                <c:ptCount val="5"/>
                <c:pt idx="2">
                  <c:v>1</c:v>
                </c:pt>
                <c:pt idx="4">
                  <c:v>3</c:v>
                </c:pt>
              </c:numCache>
            </c:numRef>
          </c:val>
        </c:ser>
        <c:axId val="89148032"/>
        <c:axId val="89153920"/>
      </c:barChart>
      <c:catAx>
        <c:axId val="89148032"/>
        <c:scaling>
          <c:orientation val="minMax"/>
        </c:scaling>
        <c:axPos val="b"/>
        <c:tickLblPos val="nextTo"/>
        <c:crossAx val="89153920"/>
        <c:crosses val="autoZero"/>
        <c:auto val="1"/>
        <c:lblAlgn val="ctr"/>
        <c:lblOffset val="100"/>
      </c:catAx>
      <c:valAx>
        <c:axId val="89153920"/>
        <c:scaling>
          <c:orientation val="minMax"/>
        </c:scaling>
        <c:axPos val="l"/>
        <c:majorGridlines/>
        <c:numFmt formatCode="General" sourceLinked="1"/>
        <c:tickLblPos val="nextTo"/>
        <c:crossAx val="8914803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5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200" dirty="0"/>
              <a:t>Fall 2010</a:t>
            </a:r>
            <a:r>
              <a:rPr lang="en-US" sz="1200" baseline="0" dirty="0"/>
              <a:t> Developmental vs. College </a:t>
            </a:r>
            <a:r>
              <a:rPr lang="en-US" sz="1200" baseline="0" dirty="0" smtClean="0"/>
              <a:t>Level </a:t>
            </a:r>
            <a:endParaRPr lang="en-US" sz="1200" baseline="0" dirty="0"/>
          </a:p>
          <a:p>
            <a:pPr>
              <a:defRPr/>
            </a:pPr>
            <a:r>
              <a:rPr lang="en-US" sz="1200" baseline="0" dirty="0"/>
              <a:t>Student-Enrollment</a:t>
            </a:r>
            <a:endParaRPr lang="en-US" sz="1200" dirty="0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showVal val="1"/>
            <c:showPercent val="1"/>
            <c:showLeaderLines val="1"/>
          </c:dLbls>
          <c:cat>
            <c:strRef>
              <c:f>'developmental coures'!$A$4:$A$5</c:f>
              <c:strCache>
                <c:ptCount val="2"/>
                <c:pt idx="0">
                  <c:v>Total student-developmental</c:v>
                </c:pt>
                <c:pt idx="1">
                  <c:v>Total college level</c:v>
                </c:pt>
              </c:strCache>
            </c:strRef>
          </c:cat>
          <c:val>
            <c:numRef>
              <c:f>'developmental coures'!$B$4:$B$5</c:f>
              <c:numCache>
                <c:formatCode>General</c:formatCode>
                <c:ptCount val="2"/>
                <c:pt idx="0">
                  <c:v>3213</c:v>
                </c:pt>
                <c:pt idx="1">
                  <c:v>7064</c:v>
                </c:pt>
              </c:numCache>
            </c:numRef>
          </c:val>
        </c:ser>
        <c:dLbls>
          <c:showVal val="1"/>
        </c:dLbls>
      </c:pie3DChart>
    </c:plotArea>
    <c:legend>
      <c:legendPos val="r"/>
      <c:layout/>
    </c:legend>
    <c:plotVisOnly val="1"/>
  </c:chart>
  <c:externalData r:id="rId1"/>
</c:chartSpace>
</file>

<file path=ppt/charts/chart5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200" dirty="0"/>
              <a:t>Fall 2009 to Fall 2010 </a:t>
            </a:r>
            <a:r>
              <a:rPr lang="en-US" sz="1200" dirty="0" smtClean="0"/>
              <a:t>Retention Rates </a:t>
            </a:r>
            <a:r>
              <a:rPr lang="en-US" sz="1200" dirty="0"/>
              <a:t>by Campus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retention!$A$25</c:f>
              <c:strCache>
                <c:ptCount val="1"/>
                <c:pt idx="0">
                  <c:v>Retention New All</c:v>
                </c:pt>
              </c:strCache>
            </c:strRef>
          </c:tx>
          <c:dLbls>
            <c:dLblPos val="inBase"/>
            <c:showVal val="1"/>
          </c:dLbls>
          <c:cat>
            <c:strRef>
              <c:f>retention!$B$24:$G$24</c:f>
              <c:strCache>
                <c:ptCount val="6"/>
                <c:pt idx="0">
                  <c:v>Total</c:v>
                </c:pt>
                <c:pt idx="1">
                  <c:v>Chuuk</c:v>
                </c:pt>
                <c:pt idx="2">
                  <c:v>Kosrae</c:v>
                </c:pt>
                <c:pt idx="3">
                  <c:v>National</c:v>
                </c:pt>
                <c:pt idx="4">
                  <c:v>Pohnpei</c:v>
                </c:pt>
                <c:pt idx="5">
                  <c:v>Yap</c:v>
                </c:pt>
              </c:strCache>
            </c:strRef>
          </c:cat>
          <c:val>
            <c:numRef>
              <c:f>retention!$B$25:$G$25</c:f>
              <c:numCache>
                <c:formatCode>0.0%</c:formatCode>
                <c:ptCount val="6"/>
                <c:pt idx="0">
                  <c:v>0.58801498127340768</c:v>
                </c:pt>
                <c:pt idx="1">
                  <c:v>0.46341463414634176</c:v>
                </c:pt>
                <c:pt idx="2">
                  <c:v>0.5102040816326523</c:v>
                </c:pt>
                <c:pt idx="3">
                  <c:v>0.85064935064935177</c:v>
                </c:pt>
                <c:pt idx="4">
                  <c:v>0.60240963855421759</c:v>
                </c:pt>
                <c:pt idx="5">
                  <c:v>0.32786885245901676</c:v>
                </c:pt>
              </c:numCache>
            </c:numRef>
          </c:val>
        </c:ser>
        <c:ser>
          <c:idx val="1"/>
          <c:order val="1"/>
          <c:tx>
            <c:strRef>
              <c:f>retention!$A$26</c:f>
              <c:strCache>
                <c:ptCount val="1"/>
                <c:pt idx="0">
                  <c:v>Rention New FT</c:v>
                </c:pt>
              </c:strCache>
            </c:strRef>
          </c:tx>
          <c:dLbls>
            <c:showVal val="1"/>
          </c:dLbls>
          <c:cat>
            <c:strRef>
              <c:f>retention!$B$24:$G$24</c:f>
              <c:strCache>
                <c:ptCount val="6"/>
                <c:pt idx="0">
                  <c:v>Total</c:v>
                </c:pt>
                <c:pt idx="1">
                  <c:v>Chuuk</c:v>
                </c:pt>
                <c:pt idx="2">
                  <c:v>Kosrae</c:v>
                </c:pt>
                <c:pt idx="3">
                  <c:v>National</c:v>
                </c:pt>
                <c:pt idx="4">
                  <c:v>Pohnpei</c:v>
                </c:pt>
                <c:pt idx="5">
                  <c:v>Yap</c:v>
                </c:pt>
              </c:strCache>
            </c:strRef>
          </c:cat>
          <c:val>
            <c:numRef>
              <c:f>retention!$B$26:$G$26</c:f>
              <c:numCache>
                <c:formatCode>0.0%</c:formatCode>
                <c:ptCount val="6"/>
                <c:pt idx="0">
                  <c:v>0.64358108108108103</c:v>
                </c:pt>
                <c:pt idx="1">
                  <c:v>0.48087431693989136</c:v>
                </c:pt>
                <c:pt idx="2">
                  <c:v>0.5</c:v>
                </c:pt>
                <c:pt idx="3">
                  <c:v>0.91666666666666652</c:v>
                </c:pt>
                <c:pt idx="4">
                  <c:v>0.69868995633187891</c:v>
                </c:pt>
                <c:pt idx="5">
                  <c:v>0.33333333333333331</c:v>
                </c:pt>
              </c:numCache>
            </c:numRef>
          </c:val>
        </c:ser>
        <c:axId val="89256704"/>
        <c:axId val="89258240"/>
      </c:barChart>
      <c:catAx>
        <c:axId val="89256704"/>
        <c:scaling>
          <c:orientation val="minMax"/>
        </c:scaling>
        <c:axPos val="b"/>
        <c:tickLblPos val="nextTo"/>
        <c:crossAx val="89258240"/>
        <c:crosses val="autoZero"/>
        <c:auto val="1"/>
        <c:lblAlgn val="ctr"/>
        <c:lblOffset val="100"/>
      </c:catAx>
      <c:valAx>
        <c:axId val="89258240"/>
        <c:scaling>
          <c:orientation val="minMax"/>
        </c:scaling>
        <c:axPos val="l"/>
        <c:majorGridlines/>
        <c:numFmt formatCode="0.0%" sourceLinked="1"/>
        <c:tickLblPos val="nextTo"/>
        <c:crossAx val="8925670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200"/>
              <a:t>10 Largest Programs 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majors2!$A$2:$B$2</c:f>
              <c:strCache>
                <c:ptCount val="1"/>
                <c:pt idx="0">
                  <c:v>GS CA</c:v>
                </c:pt>
              </c:strCache>
            </c:strRef>
          </c:tx>
          <c:cat>
            <c:strRef>
              <c:f>majors2!$C$1:$I$1</c:f>
              <c:strCache>
                <c:ptCount val="7"/>
                <c:pt idx="0">
                  <c:v>2004_3</c:v>
                </c:pt>
                <c:pt idx="1">
                  <c:v>2005_3</c:v>
                </c:pt>
                <c:pt idx="2">
                  <c:v>2006_3</c:v>
                </c:pt>
                <c:pt idx="3">
                  <c:v>2007_3</c:v>
                </c:pt>
                <c:pt idx="4">
                  <c:v>2008_3</c:v>
                </c:pt>
                <c:pt idx="5">
                  <c:v>2009_3</c:v>
                </c:pt>
                <c:pt idx="6">
                  <c:v>2010_3</c:v>
                </c:pt>
              </c:strCache>
            </c:strRef>
          </c:cat>
          <c:val>
            <c:numRef>
              <c:f>majors2!$C$2:$I$2</c:f>
              <c:numCache>
                <c:formatCode>General</c:formatCode>
                <c:ptCount val="7"/>
                <c:pt idx="0">
                  <c:v>436</c:v>
                </c:pt>
                <c:pt idx="1">
                  <c:v>380</c:v>
                </c:pt>
                <c:pt idx="2">
                  <c:v>557</c:v>
                </c:pt>
                <c:pt idx="3">
                  <c:v>583</c:v>
                </c:pt>
                <c:pt idx="4">
                  <c:v>745</c:v>
                </c:pt>
                <c:pt idx="5">
                  <c:v>837</c:v>
                </c:pt>
                <c:pt idx="6">
                  <c:v>290</c:v>
                </c:pt>
              </c:numCache>
            </c:numRef>
          </c:val>
        </c:ser>
        <c:ser>
          <c:idx val="1"/>
          <c:order val="1"/>
          <c:tx>
            <c:strRef>
              <c:f>majors2!$A$3:$B$3</c:f>
              <c:strCache>
                <c:ptCount val="1"/>
                <c:pt idx="0">
                  <c:v>LA AA</c:v>
                </c:pt>
              </c:strCache>
            </c:strRef>
          </c:tx>
          <c:cat>
            <c:strRef>
              <c:f>majors2!$C$1:$I$1</c:f>
              <c:strCache>
                <c:ptCount val="7"/>
                <c:pt idx="0">
                  <c:v>2004_3</c:v>
                </c:pt>
                <c:pt idx="1">
                  <c:v>2005_3</c:v>
                </c:pt>
                <c:pt idx="2">
                  <c:v>2006_3</c:v>
                </c:pt>
                <c:pt idx="3">
                  <c:v>2007_3</c:v>
                </c:pt>
                <c:pt idx="4">
                  <c:v>2008_3</c:v>
                </c:pt>
                <c:pt idx="5">
                  <c:v>2009_3</c:v>
                </c:pt>
                <c:pt idx="6">
                  <c:v>2010_3</c:v>
                </c:pt>
              </c:strCache>
            </c:strRef>
          </c:cat>
          <c:val>
            <c:numRef>
              <c:f>majors2!$C$3:$I$3</c:f>
              <c:numCache>
                <c:formatCode>General</c:formatCode>
                <c:ptCount val="7"/>
                <c:pt idx="0">
                  <c:v>330</c:v>
                </c:pt>
                <c:pt idx="1">
                  <c:v>329</c:v>
                </c:pt>
                <c:pt idx="2">
                  <c:v>385</c:v>
                </c:pt>
                <c:pt idx="3">
                  <c:v>340</c:v>
                </c:pt>
                <c:pt idx="4">
                  <c:v>276</c:v>
                </c:pt>
                <c:pt idx="5">
                  <c:v>253</c:v>
                </c:pt>
                <c:pt idx="6">
                  <c:v>314</c:v>
                </c:pt>
              </c:numCache>
            </c:numRef>
          </c:val>
        </c:ser>
        <c:ser>
          <c:idx val="2"/>
          <c:order val="2"/>
          <c:tx>
            <c:strRef>
              <c:f>majors2!$A$4:$B$4</c:f>
              <c:strCache>
                <c:ptCount val="1"/>
                <c:pt idx="0">
                  <c:v>TE AS</c:v>
                </c:pt>
              </c:strCache>
            </c:strRef>
          </c:tx>
          <c:cat>
            <c:strRef>
              <c:f>majors2!$C$1:$I$1</c:f>
              <c:strCache>
                <c:ptCount val="7"/>
                <c:pt idx="0">
                  <c:v>2004_3</c:v>
                </c:pt>
                <c:pt idx="1">
                  <c:v>2005_3</c:v>
                </c:pt>
                <c:pt idx="2">
                  <c:v>2006_3</c:v>
                </c:pt>
                <c:pt idx="3">
                  <c:v>2007_3</c:v>
                </c:pt>
                <c:pt idx="4">
                  <c:v>2008_3</c:v>
                </c:pt>
                <c:pt idx="5">
                  <c:v>2009_3</c:v>
                </c:pt>
                <c:pt idx="6">
                  <c:v>2010_3</c:v>
                </c:pt>
              </c:strCache>
            </c:strRef>
          </c:cat>
          <c:val>
            <c:numRef>
              <c:f>majors2!$C$4:$I$4</c:f>
              <c:numCache>
                <c:formatCode>General</c:formatCode>
                <c:ptCount val="7"/>
                <c:pt idx="0">
                  <c:v>295</c:v>
                </c:pt>
                <c:pt idx="1">
                  <c:v>260</c:v>
                </c:pt>
                <c:pt idx="2">
                  <c:v>173</c:v>
                </c:pt>
                <c:pt idx="3">
                  <c:v>124</c:v>
                </c:pt>
                <c:pt idx="4">
                  <c:v>258</c:v>
                </c:pt>
                <c:pt idx="5">
                  <c:v>238</c:v>
                </c:pt>
                <c:pt idx="6">
                  <c:v>144</c:v>
                </c:pt>
              </c:numCache>
            </c:numRef>
          </c:val>
        </c:ser>
        <c:ser>
          <c:idx val="3"/>
          <c:order val="3"/>
          <c:tx>
            <c:strRef>
              <c:f>majors2!$A$5:$B$5</c:f>
              <c:strCache>
                <c:ptCount val="1"/>
                <c:pt idx="0">
                  <c:v>CIS AS</c:v>
                </c:pt>
              </c:strCache>
            </c:strRef>
          </c:tx>
          <c:cat>
            <c:strRef>
              <c:f>majors2!$C$1:$I$1</c:f>
              <c:strCache>
                <c:ptCount val="7"/>
                <c:pt idx="0">
                  <c:v>2004_3</c:v>
                </c:pt>
                <c:pt idx="1">
                  <c:v>2005_3</c:v>
                </c:pt>
                <c:pt idx="2">
                  <c:v>2006_3</c:v>
                </c:pt>
                <c:pt idx="3">
                  <c:v>2007_3</c:v>
                </c:pt>
                <c:pt idx="4">
                  <c:v>2008_3</c:v>
                </c:pt>
                <c:pt idx="5">
                  <c:v>2009_3</c:v>
                </c:pt>
                <c:pt idx="6">
                  <c:v>2010_3</c:v>
                </c:pt>
              </c:strCache>
            </c:strRef>
          </c:cat>
          <c:val>
            <c:numRef>
              <c:f>majors2!$C$5:$I$5</c:f>
              <c:numCache>
                <c:formatCode>General</c:formatCode>
                <c:ptCount val="7"/>
                <c:pt idx="0">
                  <c:v>223</c:v>
                </c:pt>
                <c:pt idx="1">
                  <c:v>202</c:v>
                </c:pt>
                <c:pt idx="2">
                  <c:v>198</c:v>
                </c:pt>
                <c:pt idx="3">
                  <c:v>161</c:v>
                </c:pt>
                <c:pt idx="4">
                  <c:v>164</c:v>
                </c:pt>
                <c:pt idx="5">
                  <c:v>181</c:v>
                </c:pt>
                <c:pt idx="6">
                  <c:v>191</c:v>
                </c:pt>
              </c:numCache>
            </c:numRef>
          </c:val>
        </c:ser>
        <c:ser>
          <c:idx val="4"/>
          <c:order val="4"/>
          <c:tx>
            <c:strRef>
              <c:f>majors2!$A$6:$B$6</c:f>
              <c:strCache>
                <c:ptCount val="1"/>
                <c:pt idx="0">
                  <c:v>BU AS</c:v>
                </c:pt>
              </c:strCache>
            </c:strRef>
          </c:tx>
          <c:cat>
            <c:strRef>
              <c:f>majors2!$C$1:$I$1</c:f>
              <c:strCache>
                <c:ptCount val="7"/>
                <c:pt idx="0">
                  <c:v>2004_3</c:v>
                </c:pt>
                <c:pt idx="1">
                  <c:v>2005_3</c:v>
                </c:pt>
                <c:pt idx="2">
                  <c:v>2006_3</c:v>
                </c:pt>
                <c:pt idx="3">
                  <c:v>2007_3</c:v>
                </c:pt>
                <c:pt idx="4">
                  <c:v>2008_3</c:v>
                </c:pt>
                <c:pt idx="5">
                  <c:v>2009_3</c:v>
                </c:pt>
                <c:pt idx="6">
                  <c:v>2010_3</c:v>
                </c:pt>
              </c:strCache>
            </c:strRef>
          </c:cat>
          <c:val>
            <c:numRef>
              <c:f>majors2!$C$6:$I$6</c:f>
              <c:numCache>
                <c:formatCode>General</c:formatCode>
                <c:ptCount val="7"/>
                <c:pt idx="0">
                  <c:v>169</c:v>
                </c:pt>
                <c:pt idx="1">
                  <c:v>180</c:v>
                </c:pt>
                <c:pt idx="2">
                  <c:v>168</c:v>
                </c:pt>
                <c:pt idx="3">
                  <c:v>183</c:v>
                </c:pt>
                <c:pt idx="4">
                  <c:v>151</c:v>
                </c:pt>
                <c:pt idx="5">
                  <c:v>177</c:v>
                </c:pt>
                <c:pt idx="6">
                  <c:v>194</c:v>
                </c:pt>
              </c:numCache>
            </c:numRef>
          </c:val>
        </c:ser>
        <c:ser>
          <c:idx val="5"/>
          <c:order val="5"/>
          <c:tx>
            <c:strRef>
              <c:f>majors2!$A$7:$B$7</c:f>
              <c:strCache>
                <c:ptCount val="1"/>
                <c:pt idx="0">
                  <c:v>TP AA</c:v>
                </c:pt>
              </c:strCache>
            </c:strRef>
          </c:tx>
          <c:cat>
            <c:strRef>
              <c:f>majors2!$C$1:$I$1</c:f>
              <c:strCache>
                <c:ptCount val="7"/>
                <c:pt idx="0">
                  <c:v>2004_3</c:v>
                </c:pt>
                <c:pt idx="1">
                  <c:v>2005_3</c:v>
                </c:pt>
                <c:pt idx="2">
                  <c:v>2006_3</c:v>
                </c:pt>
                <c:pt idx="3">
                  <c:v>2007_3</c:v>
                </c:pt>
                <c:pt idx="4">
                  <c:v>2008_3</c:v>
                </c:pt>
                <c:pt idx="5">
                  <c:v>2009_3</c:v>
                </c:pt>
                <c:pt idx="6">
                  <c:v>2010_3</c:v>
                </c:pt>
              </c:strCache>
            </c:strRef>
          </c:cat>
          <c:val>
            <c:numRef>
              <c:f>majors2!$C$7:$I$7</c:f>
              <c:numCache>
                <c:formatCode>General</c:formatCode>
                <c:ptCount val="7"/>
                <c:pt idx="0">
                  <c:v>155</c:v>
                </c:pt>
                <c:pt idx="1">
                  <c:v>173</c:v>
                </c:pt>
                <c:pt idx="2">
                  <c:v>161</c:v>
                </c:pt>
                <c:pt idx="3">
                  <c:v>130</c:v>
                </c:pt>
                <c:pt idx="4">
                  <c:v>94</c:v>
                </c:pt>
                <c:pt idx="5">
                  <c:v>120</c:v>
                </c:pt>
                <c:pt idx="6">
                  <c:v>350</c:v>
                </c:pt>
              </c:numCache>
            </c:numRef>
          </c:val>
        </c:ser>
        <c:ser>
          <c:idx val="6"/>
          <c:order val="6"/>
          <c:tx>
            <c:strRef>
              <c:f>majors2!$A$8:$B$8</c:f>
              <c:strCache>
                <c:ptCount val="1"/>
                <c:pt idx="0">
                  <c:v>BK CA</c:v>
                </c:pt>
              </c:strCache>
            </c:strRef>
          </c:tx>
          <c:cat>
            <c:strRef>
              <c:f>majors2!$C$1:$I$1</c:f>
              <c:strCache>
                <c:ptCount val="7"/>
                <c:pt idx="0">
                  <c:v>2004_3</c:v>
                </c:pt>
                <c:pt idx="1">
                  <c:v>2005_3</c:v>
                </c:pt>
                <c:pt idx="2">
                  <c:v>2006_3</c:v>
                </c:pt>
                <c:pt idx="3">
                  <c:v>2007_3</c:v>
                </c:pt>
                <c:pt idx="4">
                  <c:v>2008_3</c:v>
                </c:pt>
                <c:pt idx="5">
                  <c:v>2009_3</c:v>
                </c:pt>
                <c:pt idx="6">
                  <c:v>2010_3</c:v>
                </c:pt>
              </c:strCache>
            </c:strRef>
          </c:cat>
          <c:val>
            <c:numRef>
              <c:f>majors2!$C$8:$I$8</c:f>
              <c:numCache>
                <c:formatCode>General</c:formatCode>
                <c:ptCount val="7"/>
                <c:pt idx="0">
                  <c:v>143</c:v>
                </c:pt>
                <c:pt idx="1">
                  <c:v>55</c:v>
                </c:pt>
                <c:pt idx="2">
                  <c:v>108</c:v>
                </c:pt>
                <c:pt idx="3">
                  <c:v>104</c:v>
                </c:pt>
                <c:pt idx="4">
                  <c:v>83</c:v>
                </c:pt>
                <c:pt idx="5">
                  <c:v>95</c:v>
                </c:pt>
                <c:pt idx="6">
                  <c:v>133</c:v>
                </c:pt>
              </c:numCache>
            </c:numRef>
          </c:val>
        </c:ser>
        <c:ser>
          <c:idx val="7"/>
          <c:order val="7"/>
          <c:tx>
            <c:strRef>
              <c:f>majors2!$A$9:$B$9</c:f>
              <c:strCache>
                <c:ptCount val="1"/>
                <c:pt idx="0">
                  <c:v>ED AS</c:v>
                </c:pt>
              </c:strCache>
            </c:strRef>
          </c:tx>
          <c:cat>
            <c:strRef>
              <c:f>majors2!$C$1:$I$1</c:f>
              <c:strCache>
                <c:ptCount val="7"/>
                <c:pt idx="0">
                  <c:v>2004_3</c:v>
                </c:pt>
                <c:pt idx="1">
                  <c:v>2005_3</c:v>
                </c:pt>
                <c:pt idx="2">
                  <c:v>2006_3</c:v>
                </c:pt>
                <c:pt idx="3">
                  <c:v>2007_3</c:v>
                </c:pt>
                <c:pt idx="4">
                  <c:v>2008_3</c:v>
                </c:pt>
                <c:pt idx="5">
                  <c:v>2009_3</c:v>
                </c:pt>
                <c:pt idx="6">
                  <c:v>2010_3</c:v>
                </c:pt>
              </c:strCache>
            </c:strRef>
          </c:cat>
          <c:val>
            <c:numRef>
              <c:f>majors2!$C$9:$I$9</c:f>
              <c:numCache>
                <c:formatCode>General</c:formatCode>
                <c:ptCount val="7"/>
                <c:pt idx="0">
                  <c:v>168</c:v>
                </c:pt>
                <c:pt idx="1">
                  <c:v>138</c:v>
                </c:pt>
                <c:pt idx="2">
                  <c:v>146</c:v>
                </c:pt>
                <c:pt idx="3">
                  <c:v>172</c:v>
                </c:pt>
                <c:pt idx="4">
                  <c:v>1</c:v>
                </c:pt>
              </c:numCache>
            </c:numRef>
          </c:val>
        </c:ser>
        <c:ser>
          <c:idx val="8"/>
          <c:order val="8"/>
          <c:tx>
            <c:strRef>
              <c:f>majors2!$A$10:$B$10</c:f>
              <c:strCache>
                <c:ptCount val="1"/>
                <c:pt idx="0">
                  <c:v>HCOP AA</c:v>
                </c:pt>
              </c:strCache>
            </c:strRef>
          </c:tx>
          <c:cat>
            <c:strRef>
              <c:f>majors2!$C$1:$I$1</c:f>
              <c:strCache>
                <c:ptCount val="7"/>
                <c:pt idx="0">
                  <c:v>2004_3</c:v>
                </c:pt>
                <c:pt idx="1">
                  <c:v>2005_3</c:v>
                </c:pt>
                <c:pt idx="2">
                  <c:v>2006_3</c:v>
                </c:pt>
                <c:pt idx="3">
                  <c:v>2007_3</c:v>
                </c:pt>
                <c:pt idx="4">
                  <c:v>2008_3</c:v>
                </c:pt>
                <c:pt idx="5">
                  <c:v>2009_3</c:v>
                </c:pt>
                <c:pt idx="6">
                  <c:v>2010_3</c:v>
                </c:pt>
              </c:strCache>
            </c:strRef>
          </c:cat>
          <c:val>
            <c:numRef>
              <c:f>majors2!$C$10:$I$10</c:f>
              <c:numCache>
                <c:formatCode>General</c:formatCode>
                <c:ptCount val="7"/>
                <c:pt idx="0">
                  <c:v>81</c:v>
                </c:pt>
                <c:pt idx="1">
                  <c:v>77</c:v>
                </c:pt>
                <c:pt idx="2">
                  <c:v>77</c:v>
                </c:pt>
                <c:pt idx="3">
                  <c:v>77</c:v>
                </c:pt>
                <c:pt idx="4">
                  <c:v>86</c:v>
                </c:pt>
                <c:pt idx="5">
                  <c:v>95</c:v>
                </c:pt>
                <c:pt idx="6">
                  <c:v>104</c:v>
                </c:pt>
              </c:numCache>
            </c:numRef>
          </c:val>
        </c:ser>
        <c:ser>
          <c:idx val="9"/>
          <c:order val="9"/>
          <c:tx>
            <c:strRef>
              <c:f>majors2!$A$11:$B$11</c:f>
              <c:strCache>
                <c:ptCount val="1"/>
                <c:pt idx="0">
                  <c:v>MICST AA</c:v>
                </c:pt>
              </c:strCache>
            </c:strRef>
          </c:tx>
          <c:cat>
            <c:strRef>
              <c:f>majors2!$C$1:$I$1</c:f>
              <c:strCache>
                <c:ptCount val="7"/>
                <c:pt idx="0">
                  <c:v>2004_3</c:v>
                </c:pt>
                <c:pt idx="1">
                  <c:v>2005_3</c:v>
                </c:pt>
                <c:pt idx="2">
                  <c:v>2006_3</c:v>
                </c:pt>
                <c:pt idx="3">
                  <c:v>2007_3</c:v>
                </c:pt>
                <c:pt idx="4">
                  <c:v>2008_3</c:v>
                </c:pt>
                <c:pt idx="5">
                  <c:v>2009_3</c:v>
                </c:pt>
                <c:pt idx="6">
                  <c:v>2010_3</c:v>
                </c:pt>
              </c:strCache>
            </c:strRef>
          </c:cat>
          <c:val>
            <c:numRef>
              <c:f>majors2!$C$11:$I$11</c:f>
              <c:numCache>
                <c:formatCode>General</c:formatCode>
                <c:ptCount val="7"/>
                <c:pt idx="0">
                  <c:v>64</c:v>
                </c:pt>
                <c:pt idx="1">
                  <c:v>55</c:v>
                </c:pt>
                <c:pt idx="2">
                  <c:v>50</c:v>
                </c:pt>
                <c:pt idx="3">
                  <c:v>54</c:v>
                </c:pt>
                <c:pt idx="4">
                  <c:v>72</c:v>
                </c:pt>
                <c:pt idx="5">
                  <c:v>102</c:v>
                </c:pt>
                <c:pt idx="6">
                  <c:v>141</c:v>
                </c:pt>
              </c:numCache>
            </c:numRef>
          </c:val>
        </c:ser>
        <c:axId val="80342016"/>
        <c:axId val="80425728"/>
      </c:barChart>
      <c:catAx>
        <c:axId val="80342016"/>
        <c:scaling>
          <c:orientation val="minMax"/>
        </c:scaling>
        <c:axPos val="b"/>
        <c:tickLblPos val="nextTo"/>
        <c:crossAx val="80425728"/>
        <c:crosses val="autoZero"/>
        <c:auto val="1"/>
        <c:lblAlgn val="ctr"/>
        <c:lblOffset val="100"/>
      </c:catAx>
      <c:valAx>
        <c:axId val="80425728"/>
        <c:scaling>
          <c:orientation val="minMax"/>
        </c:scaling>
        <c:axPos val="l"/>
        <c:majorGridlines/>
        <c:numFmt formatCode="General" sourceLinked="1"/>
        <c:tickLblPos val="nextTo"/>
        <c:crossAx val="8034201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AA Degree Programs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Sheet2!$C$1</c:f>
              <c:strCache>
                <c:ptCount val="1"/>
                <c:pt idx="0">
                  <c:v>2004_3</c:v>
                </c:pt>
              </c:strCache>
            </c:strRef>
          </c:tx>
          <c:cat>
            <c:multiLvlStrRef>
              <c:f>Sheet2!$A$2:$B$6</c:f>
              <c:multiLvlStrCache>
                <c:ptCount val="5"/>
                <c:lvl>
                  <c:pt idx="0">
                    <c:v>AA</c:v>
                  </c:pt>
                  <c:pt idx="1">
                    <c:v>AA</c:v>
                  </c:pt>
                  <c:pt idx="2">
                    <c:v>AA</c:v>
                  </c:pt>
                  <c:pt idx="3">
                    <c:v>AA</c:v>
                  </c:pt>
                  <c:pt idx="4">
                    <c:v>AA</c:v>
                  </c:pt>
                </c:lvl>
                <c:lvl>
                  <c:pt idx="0">
                    <c:v>LA</c:v>
                  </c:pt>
                  <c:pt idx="1">
                    <c:v>TP</c:v>
                  </c:pt>
                  <c:pt idx="2">
                    <c:v>HCOP</c:v>
                  </c:pt>
                  <c:pt idx="3">
                    <c:v>MICST</c:v>
                  </c:pt>
                  <c:pt idx="4">
                    <c:v>MEDST</c:v>
                  </c:pt>
                </c:lvl>
              </c:multiLvlStrCache>
            </c:multiLvlStrRef>
          </c:cat>
          <c:val>
            <c:numRef>
              <c:f>Sheet2!$C$2:$C$6</c:f>
              <c:numCache>
                <c:formatCode>General</c:formatCode>
                <c:ptCount val="5"/>
                <c:pt idx="0">
                  <c:v>330</c:v>
                </c:pt>
                <c:pt idx="1">
                  <c:v>155</c:v>
                </c:pt>
                <c:pt idx="2">
                  <c:v>81</c:v>
                </c:pt>
                <c:pt idx="3">
                  <c:v>64</c:v>
                </c:pt>
                <c:pt idx="4">
                  <c:v>12</c:v>
                </c:pt>
              </c:numCache>
            </c:numRef>
          </c:val>
        </c:ser>
        <c:ser>
          <c:idx val="1"/>
          <c:order val="1"/>
          <c:tx>
            <c:strRef>
              <c:f>Sheet2!$D$1</c:f>
              <c:strCache>
                <c:ptCount val="1"/>
                <c:pt idx="0">
                  <c:v>2005_3</c:v>
                </c:pt>
              </c:strCache>
            </c:strRef>
          </c:tx>
          <c:cat>
            <c:multiLvlStrRef>
              <c:f>Sheet2!$A$2:$B$6</c:f>
              <c:multiLvlStrCache>
                <c:ptCount val="5"/>
                <c:lvl>
                  <c:pt idx="0">
                    <c:v>AA</c:v>
                  </c:pt>
                  <c:pt idx="1">
                    <c:v>AA</c:v>
                  </c:pt>
                  <c:pt idx="2">
                    <c:v>AA</c:v>
                  </c:pt>
                  <c:pt idx="3">
                    <c:v>AA</c:v>
                  </c:pt>
                  <c:pt idx="4">
                    <c:v>AA</c:v>
                  </c:pt>
                </c:lvl>
                <c:lvl>
                  <c:pt idx="0">
                    <c:v>LA</c:v>
                  </c:pt>
                  <c:pt idx="1">
                    <c:v>TP</c:v>
                  </c:pt>
                  <c:pt idx="2">
                    <c:v>HCOP</c:v>
                  </c:pt>
                  <c:pt idx="3">
                    <c:v>MICST</c:v>
                  </c:pt>
                  <c:pt idx="4">
                    <c:v>MEDST</c:v>
                  </c:pt>
                </c:lvl>
              </c:multiLvlStrCache>
            </c:multiLvlStrRef>
          </c:cat>
          <c:val>
            <c:numRef>
              <c:f>Sheet2!$D$2:$D$6</c:f>
              <c:numCache>
                <c:formatCode>General</c:formatCode>
                <c:ptCount val="5"/>
                <c:pt idx="0">
                  <c:v>329</c:v>
                </c:pt>
                <c:pt idx="1">
                  <c:v>173</c:v>
                </c:pt>
                <c:pt idx="2">
                  <c:v>77</c:v>
                </c:pt>
                <c:pt idx="3">
                  <c:v>55</c:v>
                </c:pt>
                <c:pt idx="4">
                  <c:v>9</c:v>
                </c:pt>
              </c:numCache>
            </c:numRef>
          </c:val>
        </c:ser>
        <c:ser>
          <c:idx val="2"/>
          <c:order val="2"/>
          <c:tx>
            <c:strRef>
              <c:f>Sheet2!$E$1</c:f>
              <c:strCache>
                <c:ptCount val="1"/>
                <c:pt idx="0">
                  <c:v>2006_3</c:v>
                </c:pt>
              </c:strCache>
            </c:strRef>
          </c:tx>
          <c:cat>
            <c:multiLvlStrRef>
              <c:f>Sheet2!$A$2:$B$6</c:f>
              <c:multiLvlStrCache>
                <c:ptCount val="5"/>
                <c:lvl>
                  <c:pt idx="0">
                    <c:v>AA</c:v>
                  </c:pt>
                  <c:pt idx="1">
                    <c:v>AA</c:v>
                  </c:pt>
                  <c:pt idx="2">
                    <c:v>AA</c:v>
                  </c:pt>
                  <c:pt idx="3">
                    <c:v>AA</c:v>
                  </c:pt>
                  <c:pt idx="4">
                    <c:v>AA</c:v>
                  </c:pt>
                </c:lvl>
                <c:lvl>
                  <c:pt idx="0">
                    <c:v>LA</c:v>
                  </c:pt>
                  <c:pt idx="1">
                    <c:v>TP</c:v>
                  </c:pt>
                  <c:pt idx="2">
                    <c:v>HCOP</c:v>
                  </c:pt>
                  <c:pt idx="3">
                    <c:v>MICST</c:v>
                  </c:pt>
                  <c:pt idx="4">
                    <c:v>MEDST</c:v>
                  </c:pt>
                </c:lvl>
              </c:multiLvlStrCache>
            </c:multiLvlStrRef>
          </c:cat>
          <c:val>
            <c:numRef>
              <c:f>Sheet2!$E$2:$E$6</c:f>
              <c:numCache>
                <c:formatCode>General</c:formatCode>
                <c:ptCount val="5"/>
                <c:pt idx="0">
                  <c:v>385</c:v>
                </c:pt>
                <c:pt idx="1">
                  <c:v>161</c:v>
                </c:pt>
                <c:pt idx="2">
                  <c:v>77</c:v>
                </c:pt>
                <c:pt idx="3">
                  <c:v>50</c:v>
                </c:pt>
                <c:pt idx="4">
                  <c:v>9</c:v>
                </c:pt>
              </c:numCache>
            </c:numRef>
          </c:val>
        </c:ser>
        <c:ser>
          <c:idx val="3"/>
          <c:order val="3"/>
          <c:tx>
            <c:strRef>
              <c:f>Sheet2!$F$1</c:f>
              <c:strCache>
                <c:ptCount val="1"/>
                <c:pt idx="0">
                  <c:v>2007_3</c:v>
                </c:pt>
              </c:strCache>
            </c:strRef>
          </c:tx>
          <c:cat>
            <c:multiLvlStrRef>
              <c:f>Sheet2!$A$2:$B$6</c:f>
              <c:multiLvlStrCache>
                <c:ptCount val="5"/>
                <c:lvl>
                  <c:pt idx="0">
                    <c:v>AA</c:v>
                  </c:pt>
                  <c:pt idx="1">
                    <c:v>AA</c:v>
                  </c:pt>
                  <c:pt idx="2">
                    <c:v>AA</c:v>
                  </c:pt>
                  <c:pt idx="3">
                    <c:v>AA</c:v>
                  </c:pt>
                  <c:pt idx="4">
                    <c:v>AA</c:v>
                  </c:pt>
                </c:lvl>
                <c:lvl>
                  <c:pt idx="0">
                    <c:v>LA</c:v>
                  </c:pt>
                  <c:pt idx="1">
                    <c:v>TP</c:v>
                  </c:pt>
                  <c:pt idx="2">
                    <c:v>HCOP</c:v>
                  </c:pt>
                  <c:pt idx="3">
                    <c:v>MICST</c:v>
                  </c:pt>
                  <c:pt idx="4">
                    <c:v>MEDST</c:v>
                  </c:pt>
                </c:lvl>
              </c:multiLvlStrCache>
            </c:multiLvlStrRef>
          </c:cat>
          <c:val>
            <c:numRef>
              <c:f>Sheet2!$F$2:$F$6</c:f>
              <c:numCache>
                <c:formatCode>General</c:formatCode>
                <c:ptCount val="5"/>
                <c:pt idx="0">
                  <c:v>340</c:v>
                </c:pt>
                <c:pt idx="1">
                  <c:v>130</c:v>
                </c:pt>
                <c:pt idx="2">
                  <c:v>77</c:v>
                </c:pt>
                <c:pt idx="3">
                  <c:v>54</c:v>
                </c:pt>
                <c:pt idx="4">
                  <c:v>7</c:v>
                </c:pt>
              </c:numCache>
            </c:numRef>
          </c:val>
        </c:ser>
        <c:ser>
          <c:idx val="4"/>
          <c:order val="4"/>
          <c:tx>
            <c:strRef>
              <c:f>Sheet2!$G$1</c:f>
              <c:strCache>
                <c:ptCount val="1"/>
                <c:pt idx="0">
                  <c:v>2008_3</c:v>
                </c:pt>
              </c:strCache>
            </c:strRef>
          </c:tx>
          <c:cat>
            <c:multiLvlStrRef>
              <c:f>Sheet2!$A$2:$B$6</c:f>
              <c:multiLvlStrCache>
                <c:ptCount val="5"/>
                <c:lvl>
                  <c:pt idx="0">
                    <c:v>AA</c:v>
                  </c:pt>
                  <c:pt idx="1">
                    <c:v>AA</c:v>
                  </c:pt>
                  <c:pt idx="2">
                    <c:v>AA</c:v>
                  </c:pt>
                  <c:pt idx="3">
                    <c:v>AA</c:v>
                  </c:pt>
                  <c:pt idx="4">
                    <c:v>AA</c:v>
                  </c:pt>
                </c:lvl>
                <c:lvl>
                  <c:pt idx="0">
                    <c:v>LA</c:v>
                  </c:pt>
                  <c:pt idx="1">
                    <c:v>TP</c:v>
                  </c:pt>
                  <c:pt idx="2">
                    <c:v>HCOP</c:v>
                  </c:pt>
                  <c:pt idx="3">
                    <c:v>MICST</c:v>
                  </c:pt>
                  <c:pt idx="4">
                    <c:v>MEDST</c:v>
                  </c:pt>
                </c:lvl>
              </c:multiLvlStrCache>
            </c:multiLvlStrRef>
          </c:cat>
          <c:val>
            <c:numRef>
              <c:f>Sheet2!$G$2:$G$6</c:f>
              <c:numCache>
                <c:formatCode>General</c:formatCode>
                <c:ptCount val="5"/>
                <c:pt idx="0">
                  <c:v>276</c:v>
                </c:pt>
                <c:pt idx="1">
                  <c:v>94</c:v>
                </c:pt>
                <c:pt idx="2">
                  <c:v>86</c:v>
                </c:pt>
                <c:pt idx="3">
                  <c:v>72</c:v>
                </c:pt>
                <c:pt idx="4">
                  <c:v>7</c:v>
                </c:pt>
              </c:numCache>
            </c:numRef>
          </c:val>
        </c:ser>
        <c:ser>
          <c:idx val="5"/>
          <c:order val="5"/>
          <c:tx>
            <c:strRef>
              <c:f>Sheet2!$H$1</c:f>
              <c:strCache>
                <c:ptCount val="1"/>
                <c:pt idx="0">
                  <c:v>2009_3</c:v>
                </c:pt>
              </c:strCache>
            </c:strRef>
          </c:tx>
          <c:cat>
            <c:multiLvlStrRef>
              <c:f>Sheet2!$A$2:$B$6</c:f>
              <c:multiLvlStrCache>
                <c:ptCount val="5"/>
                <c:lvl>
                  <c:pt idx="0">
                    <c:v>AA</c:v>
                  </c:pt>
                  <c:pt idx="1">
                    <c:v>AA</c:v>
                  </c:pt>
                  <c:pt idx="2">
                    <c:v>AA</c:v>
                  </c:pt>
                  <c:pt idx="3">
                    <c:v>AA</c:v>
                  </c:pt>
                  <c:pt idx="4">
                    <c:v>AA</c:v>
                  </c:pt>
                </c:lvl>
                <c:lvl>
                  <c:pt idx="0">
                    <c:v>LA</c:v>
                  </c:pt>
                  <c:pt idx="1">
                    <c:v>TP</c:v>
                  </c:pt>
                  <c:pt idx="2">
                    <c:v>HCOP</c:v>
                  </c:pt>
                  <c:pt idx="3">
                    <c:v>MICST</c:v>
                  </c:pt>
                  <c:pt idx="4">
                    <c:v>MEDST</c:v>
                  </c:pt>
                </c:lvl>
              </c:multiLvlStrCache>
            </c:multiLvlStrRef>
          </c:cat>
          <c:val>
            <c:numRef>
              <c:f>Sheet2!$H$2:$H$6</c:f>
              <c:numCache>
                <c:formatCode>General</c:formatCode>
                <c:ptCount val="5"/>
                <c:pt idx="0">
                  <c:v>253</c:v>
                </c:pt>
                <c:pt idx="1">
                  <c:v>120</c:v>
                </c:pt>
                <c:pt idx="2">
                  <c:v>95</c:v>
                </c:pt>
                <c:pt idx="3">
                  <c:v>102</c:v>
                </c:pt>
                <c:pt idx="4">
                  <c:v>3</c:v>
                </c:pt>
              </c:numCache>
            </c:numRef>
          </c:val>
        </c:ser>
        <c:ser>
          <c:idx val="6"/>
          <c:order val="6"/>
          <c:tx>
            <c:strRef>
              <c:f>Sheet2!$I$1</c:f>
              <c:strCache>
                <c:ptCount val="1"/>
                <c:pt idx="0">
                  <c:v>2010_3</c:v>
                </c:pt>
              </c:strCache>
            </c:strRef>
          </c:tx>
          <c:cat>
            <c:multiLvlStrRef>
              <c:f>Sheet2!$A$2:$B$6</c:f>
              <c:multiLvlStrCache>
                <c:ptCount val="5"/>
                <c:lvl>
                  <c:pt idx="0">
                    <c:v>AA</c:v>
                  </c:pt>
                  <c:pt idx="1">
                    <c:v>AA</c:v>
                  </c:pt>
                  <c:pt idx="2">
                    <c:v>AA</c:v>
                  </c:pt>
                  <c:pt idx="3">
                    <c:v>AA</c:v>
                  </c:pt>
                  <c:pt idx="4">
                    <c:v>AA</c:v>
                  </c:pt>
                </c:lvl>
                <c:lvl>
                  <c:pt idx="0">
                    <c:v>LA</c:v>
                  </c:pt>
                  <c:pt idx="1">
                    <c:v>TP</c:v>
                  </c:pt>
                  <c:pt idx="2">
                    <c:v>HCOP</c:v>
                  </c:pt>
                  <c:pt idx="3">
                    <c:v>MICST</c:v>
                  </c:pt>
                  <c:pt idx="4">
                    <c:v>MEDST</c:v>
                  </c:pt>
                </c:lvl>
              </c:multiLvlStrCache>
            </c:multiLvlStrRef>
          </c:cat>
          <c:val>
            <c:numRef>
              <c:f>Sheet2!$I$2:$I$6</c:f>
              <c:numCache>
                <c:formatCode>General</c:formatCode>
                <c:ptCount val="5"/>
                <c:pt idx="0">
                  <c:v>314</c:v>
                </c:pt>
                <c:pt idx="1">
                  <c:v>350</c:v>
                </c:pt>
                <c:pt idx="2">
                  <c:v>104</c:v>
                </c:pt>
                <c:pt idx="3">
                  <c:v>141</c:v>
                </c:pt>
                <c:pt idx="4">
                  <c:v>1</c:v>
                </c:pt>
              </c:numCache>
            </c:numRef>
          </c:val>
        </c:ser>
        <c:axId val="80459264"/>
        <c:axId val="80460800"/>
      </c:barChart>
      <c:catAx>
        <c:axId val="80459264"/>
        <c:scaling>
          <c:orientation val="minMax"/>
        </c:scaling>
        <c:axPos val="b"/>
        <c:tickLblPos val="nextTo"/>
        <c:crossAx val="80460800"/>
        <c:crosses val="autoZero"/>
        <c:auto val="1"/>
        <c:lblAlgn val="ctr"/>
        <c:lblOffset val="100"/>
      </c:catAx>
      <c:valAx>
        <c:axId val="80460800"/>
        <c:scaling>
          <c:orientation val="minMax"/>
        </c:scaling>
        <c:axPos val="l"/>
        <c:majorGridlines/>
        <c:numFmt formatCode="General" sourceLinked="1"/>
        <c:tickLblPos val="nextTo"/>
        <c:crossAx val="8045926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sz="1200"/>
              <a:t>AS Degree Programs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Sheet2!$C$77</c:f>
              <c:strCache>
                <c:ptCount val="1"/>
                <c:pt idx="0">
                  <c:v>2004_3</c:v>
                </c:pt>
              </c:strCache>
            </c:strRef>
          </c:tx>
          <c:cat>
            <c:multiLvlStrRef>
              <c:f>Sheet2!$A$78:$B$86</c:f>
              <c:multiLvlStrCache>
                <c:ptCount val="9"/>
                <c:lvl>
                  <c:pt idx="0">
                    <c:v>AS</c:v>
                  </c:pt>
                  <c:pt idx="1">
                    <c:v>AS</c:v>
                  </c:pt>
                  <c:pt idx="2">
                    <c:v>AS</c:v>
                  </c:pt>
                  <c:pt idx="3">
                    <c:v>AS</c:v>
                  </c:pt>
                  <c:pt idx="4">
                    <c:v>AS</c:v>
                  </c:pt>
                  <c:pt idx="5">
                    <c:v>AS</c:v>
                  </c:pt>
                  <c:pt idx="6">
                    <c:v>AS</c:v>
                  </c:pt>
                  <c:pt idx="7">
                    <c:v>AS</c:v>
                  </c:pt>
                  <c:pt idx="8">
                    <c:v>AS</c:v>
                  </c:pt>
                </c:lvl>
                <c:lvl>
                  <c:pt idx="0">
                    <c:v>TE</c:v>
                  </c:pt>
                  <c:pt idx="1">
                    <c:v>CIS</c:v>
                  </c:pt>
                  <c:pt idx="2">
                    <c:v>BU</c:v>
                  </c:pt>
                  <c:pt idx="3">
                    <c:v>ED</c:v>
                  </c:pt>
                  <c:pt idx="4">
                    <c:v>ND</c:v>
                  </c:pt>
                  <c:pt idx="5">
                    <c:v>MRSCI</c:v>
                  </c:pt>
                  <c:pt idx="6">
                    <c:v>HTM</c:v>
                  </c:pt>
                  <c:pt idx="7">
                    <c:v>AG</c:v>
                  </c:pt>
                  <c:pt idx="8">
                    <c:v>ECE</c:v>
                  </c:pt>
                </c:lvl>
              </c:multiLvlStrCache>
            </c:multiLvlStrRef>
          </c:cat>
          <c:val>
            <c:numRef>
              <c:f>Sheet2!$C$78:$C$86</c:f>
              <c:numCache>
                <c:formatCode>General</c:formatCode>
                <c:ptCount val="9"/>
                <c:pt idx="0">
                  <c:v>295</c:v>
                </c:pt>
                <c:pt idx="1">
                  <c:v>223</c:v>
                </c:pt>
                <c:pt idx="2">
                  <c:v>169</c:v>
                </c:pt>
                <c:pt idx="3">
                  <c:v>168</c:v>
                </c:pt>
                <c:pt idx="4">
                  <c:v>151</c:v>
                </c:pt>
                <c:pt idx="5">
                  <c:v>38</c:v>
                </c:pt>
                <c:pt idx="6">
                  <c:v>8</c:v>
                </c:pt>
                <c:pt idx="7">
                  <c:v>27</c:v>
                </c:pt>
                <c:pt idx="8">
                  <c:v>18</c:v>
                </c:pt>
              </c:numCache>
            </c:numRef>
          </c:val>
        </c:ser>
        <c:ser>
          <c:idx val="1"/>
          <c:order val="1"/>
          <c:tx>
            <c:strRef>
              <c:f>Sheet2!$D$77</c:f>
              <c:strCache>
                <c:ptCount val="1"/>
                <c:pt idx="0">
                  <c:v>2005_3</c:v>
                </c:pt>
              </c:strCache>
            </c:strRef>
          </c:tx>
          <c:cat>
            <c:multiLvlStrRef>
              <c:f>Sheet2!$A$78:$B$86</c:f>
              <c:multiLvlStrCache>
                <c:ptCount val="9"/>
                <c:lvl>
                  <c:pt idx="0">
                    <c:v>AS</c:v>
                  </c:pt>
                  <c:pt idx="1">
                    <c:v>AS</c:v>
                  </c:pt>
                  <c:pt idx="2">
                    <c:v>AS</c:v>
                  </c:pt>
                  <c:pt idx="3">
                    <c:v>AS</c:v>
                  </c:pt>
                  <c:pt idx="4">
                    <c:v>AS</c:v>
                  </c:pt>
                  <c:pt idx="5">
                    <c:v>AS</c:v>
                  </c:pt>
                  <c:pt idx="6">
                    <c:v>AS</c:v>
                  </c:pt>
                  <c:pt idx="7">
                    <c:v>AS</c:v>
                  </c:pt>
                  <c:pt idx="8">
                    <c:v>AS</c:v>
                  </c:pt>
                </c:lvl>
                <c:lvl>
                  <c:pt idx="0">
                    <c:v>TE</c:v>
                  </c:pt>
                  <c:pt idx="1">
                    <c:v>CIS</c:v>
                  </c:pt>
                  <c:pt idx="2">
                    <c:v>BU</c:v>
                  </c:pt>
                  <c:pt idx="3">
                    <c:v>ED</c:v>
                  </c:pt>
                  <c:pt idx="4">
                    <c:v>ND</c:v>
                  </c:pt>
                  <c:pt idx="5">
                    <c:v>MRSCI</c:v>
                  </c:pt>
                  <c:pt idx="6">
                    <c:v>HTM</c:v>
                  </c:pt>
                  <c:pt idx="7">
                    <c:v>AG</c:v>
                  </c:pt>
                  <c:pt idx="8">
                    <c:v>ECE</c:v>
                  </c:pt>
                </c:lvl>
              </c:multiLvlStrCache>
            </c:multiLvlStrRef>
          </c:cat>
          <c:val>
            <c:numRef>
              <c:f>Sheet2!$D$78:$D$86</c:f>
              <c:numCache>
                <c:formatCode>General</c:formatCode>
                <c:ptCount val="9"/>
                <c:pt idx="0">
                  <c:v>260</c:v>
                </c:pt>
                <c:pt idx="1">
                  <c:v>202</c:v>
                </c:pt>
                <c:pt idx="2">
                  <c:v>180</c:v>
                </c:pt>
                <c:pt idx="3">
                  <c:v>138</c:v>
                </c:pt>
                <c:pt idx="4">
                  <c:v>109</c:v>
                </c:pt>
                <c:pt idx="5">
                  <c:v>37</c:v>
                </c:pt>
                <c:pt idx="6">
                  <c:v>18</c:v>
                </c:pt>
                <c:pt idx="7">
                  <c:v>26</c:v>
                </c:pt>
                <c:pt idx="8">
                  <c:v>14</c:v>
                </c:pt>
              </c:numCache>
            </c:numRef>
          </c:val>
        </c:ser>
        <c:ser>
          <c:idx val="2"/>
          <c:order val="2"/>
          <c:tx>
            <c:strRef>
              <c:f>Sheet2!$E$77</c:f>
              <c:strCache>
                <c:ptCount val="1"/>
                <c:pt idx="0">
                  <c:v>2006_3</c:v>
                </c:pt>
              </c:strCache>
            </c:strRef>
          </c:tx>
          <c:cat>
            <c:multiLvlStrRef>
              <c:f>Sheet2!$A$78:$B$86</c:f>
              <c:multiLvlStrCache>
                <c:ptCount val="9"/>
                <c:lvl>
                  <c:pt idx="0">
                    <c:v>AS</c:v>
                  </c:pt>
                  <c:pt idx="1">
                    <c:v>AS</c:v>
                  </c:pt>
                  <c:pt idx="2">
                    <c:v>AS</c:v>
                  </c:pt>
                  <c:pt idx="3">
                    <c:v>AS</c:v>
                  </c:pt>
                  <c:pt idx="4">
                    <c:v>AS</c:v>
                  </c:pt>
                  <c:pt idx="5">
                    <c:v>AS</c:v>
                  </c:pt>
                  <c:pt idx="6">
                    <c:v>AS</c:v>
                  </c:pt>
                  <c:pt idx="7">
                    <c:v>AS</c:v>
                  </c:pt>
                  <c:pt idx="8">
                    <c:v>AS</c:v>
                  </c:pt>
                </c:lvl>
                <c:lvl>
                  <c:pt idx="0">
                    <c:v>TE</c:v>
                  </c:pt>
                  <c:pt idx="1">
                    <c:v>CIS</c:v>
                  </c:pt>
                  <c:pt idx="2">
                    <c:v>BU</c:v>
                  </c:pt>
                  <c:pt idx="3">
                    <c:v>ED</c:v>
                  </c:pt>
                  <c:pt idx="4">
                    <c:v>ND</c:v>
                  </c:pt>
                  <c:pt idx="5">
                    <c:v>MRSCI</c:v>
                  </c:pt>
                  <c:pt idx="6">
                    <c:v>HTM</c:v>
                  </c:pt>
                  <c:pt idx="7">
                    <c:v>AG</c:v>
                  </c:pt>
                  <c:pt idx="8">
                    <c:v>ECE</c:v>
                  </c:pt>
                </c:lvl>
              </c:multiLvlStrCache>
            </c:multiLvlStrRef>
          </c:cat>
          <c:val>
            <c:numRef>
              <c:f>Sheet2!$E$78:$E$86</c:f>
              <c:numCache>
                <c:formatCode>General</c:formatCode>
                <c:ptCount val="9"/>
                <c:pt idx="0">
                  <c:v>173</c:v>
                </c:pt>
                <c:pt idx="1">
                  <c:v>198</c:v>
                </c:pt>
                <c:pt idx="2">
                  <c:v>168</c:v>
                </c:pt>
                <c:pt idx="3">
                  <c:v>146</c:v>
                </c:pt>
                <c:pt idx="4">
                  <c:v>94</c:v>
                </c:pt>
                <c:pt idx="5">
                  <c:v>40</c:v>
                </c:pt>
                <c:pt idx="6">
                  <c:v>26</c:v>
                </c:pt>
                <c:pt idx="7">
                  <c:v>18</c:v>
                </c:pt>
                <c:pt idx="8">
                  <c:v>25</c:v>
                </c:pt>
              </c:numCache>
            </c:numRef>
          </c:val>
        </c:ser>
        <c:ser>
          <c:idx val="3"/>
          <c:order val="3"/>
          <c:tx>
            <c:strRef>
              <c:f>Sheet2!$F$77</c:f>
              <c:strCache>
                <c:ptCount val="1"/>
                <c:pt idx="0">
                  <c:v>2007_3</c:v>
                </c:pt>
              </c:strCache>
            </c:strRef>
          </c:tx>
          <c:cat>
            <c:multiLvlStrRef>
              <c:f>Sheet2!$A$78:$B$86</c:f>
              <c:multiLvlStrCache>
                <c:ptCount val="9"/>
                <c:lvl>
                  <c:pt idx="0">
                    <c:v>AS</c:v>
                  </c:pt>
                  <c:pt idx="1">
                    <c:v>AS</c:v>
                  </c:pt>
                  <c:pt idx="2">
                    <c:v>AS</c:v>
                  </c:pt>
                  <c:pt idx="3">
                    <c:v>AS</c:v>
                  </c:pt>
                  <c:pt idx="4">
                    <c:v>AS</c:v>
                  </c:pt>
                  <c:pt idx="5">
                    <c:v>AS</c:v>
                  </c:pt>
                  <c:pt idx="6">
                    <c:v>AS</c:v>
                  </c:pt>
                  <c:pt idx="7">
                    <c:v>AS</c:v>
                  </c:pt>
                  <c:pt idx="8">
                    <c:v>AS</c:v>
                  </c:pt>
                </c:lvl>
                <c:lvl>
                  <c:pt idx="0">
                    <c:v>TE</c:v>
                  </c:pt>
                  <c:pt idx="1">
                    <c:v>CIS</c:v>
                  </c:pt>
                  <c:pt idx="2">
                    <c:v>BU</c:v>
                  </c:pt>
                  <c:pt idx="3">
                    <c:v>ED</c:v>
                  </c:pt>
                  <c:pt idx="4">
                    <c:v>ND</c:v>
                  </c:pt>
                  <c:pt idx="5">
                    <c:v>MRSCI</c:v>
                  </c:pt>
                  <c:pt idx="6">
                    <c:v>HTM</c:v>
                  </c:pt>
                  <c:pt idx="7">
                    <c:v>AG</c:v>
                  </c:pt>
                  <c:pt idx="8">
                    <c:v>ECE</c:v>
                  </c:pt>
                </c:lvl>
              </c:multiLvlStrCache>
            </c:multiLvlStrRef>
          </c:cat>
          <c:val>
            <c:numRef>
              <c:f>Sheet2!$F$78:$F$86</c:f>
              <c:numCache>
                <c:formatCode>General</c:formatCode>
                <c:ptCount val="9"/>
                <c:pt idx="0">
                  <c:v>124</c:v>
                </c:pt>
                <c:pt idx="1">
                  <c:v>161</c:v>
                </c:pt>
                <c:pt idx="2">
                  <c:v>183</c:v>
                </c:pt>
                <c:pt idx="3">
                  <c:v>172</c:v>
                </c:pt>
                <c:pt idx="4">
                  <c:v>38</c:v>
                </c:pt>
                <c:pt idx="5">
                  <c:v>41</c:v>
                </c:pt>
                <c:pt idx="6">
                  <c:v>41</c:v>
                </c:pt>
                <c:pt idx="7">
                  <c:v>16</c:v>
                </c:pt>
                <c:pt idx="8">
                  <c:v>15</c:v>
                </c:pt>
              </c:numCache>
            </c:numRef>
          </c:val>
        </c:ser>
        <c:ser>
          <c:idx val="4"/>
          <c:order val="4"/>
          <c:tx>
            <c:strRef>
              <c:f>Sheet2!$G$77</c:f>
              <c:strCache>
                <c:ptCount val="1"/>
                <c:pt idx="0">
                  <c:v>2008_3</c:v>
                </c:pt>
              </c:strCache>
            </c:strRef>
          </c:tx>
          <c:cat>
            <c:multiLvlStrRef>
              <c:f>Sheet2!$A$78:$B$86</c:f>
              <c:multiLvlStrCache>
                <c:ptCount val="9"/>
                <c:lvl>
                  <c:pt idx="0">
                    <c:v>AS</c:v>
                  </c:pt>
                  <c:pt idx="1">
                    <c:v>AS</c:v>
                  </c:pt>
                  <c:pt idx="2">
                    <c:v>AS</c:v>
                  </c:pt>
                  <c:pt idx="3">
                    <c:v>AS</c:v>
                  </c:pt>
                  <c:pt idx="4">
                    <c:v>AS</c:v>
                  </c:pt>
                  <c:pt idx="5">
                    <c:v>AS</c:v>
                  </c:pt>
                  <c:pt idx="6">
                    <c:v>AS</c:v>
                  </c:pt>
                  <c:pt idx="7">
                    <c:v>AS</c:v>
                  </c:pt>
                  <c:pt idx="8">
                    <c:v>AS</c:v>
                  </c:pt>
                </c:lvl>
                <c:lvl>
                  <c:pt idx="0">
                    <c:v>TE</c:v>
                  </c:pt>
                  <c:pt idx="1">
                    <c:v>CIS</c:v>
                  </c:pt>
                  <c:pt idx="2">
                    <c:v>BU</c:v>
                  </c:pt>
                  <c:pt idx="3">
                    <c:v>ED</c:v>
                  </c:pt>
                  <c:pt idx="4">
                    <c:v>ND</c:v>
                  </c:pt>
                  <c:pt idx="5">
                    <c:v>MRSCI</c:v>
                  </c:pt>
                  <c:pt idx="6">
                    <c:v>HTM</c:v>
                  </c:pt>
                  <c:pt idx="7">
                    <c:v>AG</c:v>
                  </c:pt>
                  <c:pt idx="8">
                    <c:v>ECE</c:v>
                  </c:pt>
                </c:lvl>
              </c:multiLvlStrCache>
            </c:multiLvlStrRef>
          </c:cat>
          <c:val>
            <c:numRef>
              <c:f>Sheet2!$G$78:$G$86</c:f>
              <c:numCache>
                <c:formatCode>General</c:formatCode>
                <c:ptCount val="9"/>
                <c:pt idx="0">
                  <c:v>258</c:v>
                </c:pt>
                <c:pt idx="1">
                  <c:v>164</c:v>
                </c:pt>
                <c:pt idx="2">
                  <c:v>151</c:v>
                </c:pt>
                <c:pt idx="3">
                  <c:v>1</c:v>
                </c:pt>
                <c:pt idx="5">
                  <c:v>50</c:v>
                </c:pt>
                <c:pt idx="6">
                  <c:v>42</c:v>
                </c:pt>
                <c:pt idx="7">
                  <c:v>3</c:v>
                </c:pt>
                <c:pt idx="8">
                  <c:v>9</c:v>
                </c:pt>
              </c:numCache>
            </c:numRef>
          </c:val>
        </c:ser>
        <c:ser>
          <c:idx val="5"/>
          <c:order val="5"/>
          <c:tx>
            <c:strRef>
              <c:f>Sheet2!$H$77</c:f>
              <c:strCache>
                <c:ptCount val="1"/>
                <c:pt idx="0">
                  <c:v>2009_3</c:v>
                </c:pt>
              </c:strCache>
            </c:strRef>
          </c:tx>
          <c:cat>
            <c:multiLvlStrRef>
              <c:f>Sheet2!$A$78:$B$86</c:f>
              <c:multiLvlStrCache>
                <c:ptCount val="9"/>
                <c:lvl>
                  <c:pt idx="0">
                    <c:v>AS</c:v>
                  </c:pt>
                  <c:pt idx="1">
                    <c:v>AS</c:v>
                  </c:pt>
                  <c:pt idx="2">
                    <c:v>AS</c:v>
                  </c:pt>
                  <c:pt idx="3">
                    <c:v>AS</c:v>
                  </c:pt>
                  <c:pt idx="4">
                    <c:v>AS</c:v>
                  </c:pt>
                  <c:pt idx="5">
                    <c:v>AS</c:v>
                  </c:pt>
                  <c:pt idx="6">
                    <c:v>AS</c:v>
                  </c:pt>
                  <c:pt idx="7">
                    <c:v>AS</c:v>
                  </c:pt>
                  <c:pt idx="8">
                    <c:v>AS</c:v>
                  </c:pt>
                </c:lvl>
                <c:lvl>
                  <c:pt idx="0">
                    <c:v>TE</c:v>
                  </c:pt>
                  <c:pt idx="1">
                    <c:v>CIS</c:v>
                  </c:pt>
                  <c:pt idx="2">
                    <c:v>BU</c:v>
                  </c:pt>
                  <c:pt idx="3">
                    <c:v>ED</c:v>
                  </c:pt>
                  <c:pt idx="4">
                    <c:v>ND</c:v>
                  </c:pt>
                  <c:pt idx="5">
                    <c:v>MRSCI</c:v>
                  </c:pt>
                  <c:pt idx="6">
                    <c:v>HTM</c:v>
                  </c:pt>
                  <c:pt idx="7">
                    <c:v>AG</c:v>
                  </c:pt>
                  <c:pt idx="8">
                    <c:v>ECE</c:v>
                  </c:pt>
                </c:lvl>
              </c:multiLvlStrCache>
            </c:multiLvlStrRef>
          </c:cat>
          <c:val>
            <c:numRef>
              <c:f>Sheet2!$H$78:$H$86</c:f>
              <c:numCache>
                <c:formatCode>General</c:formatCode>
                <c:ptCount val="9"/>
                <c:pt idx="0">
                  <c:v>238</c:v>
                </c:pt>
                <c:pt idx="1">
                  <c:v>181</c:v>
                </c:pt>
                <c:pt idx="2">
                  <c:v>177</c:v>
                </c:pt>
                <c:pt idx="5">
                  <c:v>58</c:v>
                </c:pt>
                <c:pt idx="6">
                  <c:v>50</c:v>
                </c:pt>
                <c:pt idx="7">
                  <c:v>14</c:v>
                </c:pt>
                <c:pt idx="8">
                  <c:v>5</c:v>
                </c:pt>
              </c:numCache>
            </c:numRef>
          </c:val>
        </c:ser>
        <c:ser>
          <c:idx val="6"/>
          <c:order val="6"/>
          <c:tx>
            <c:strRef>
              <c:f>Sheet2!$I$77</c:f>
              <c:strCache>
                <c:ptCount val="1"/>
                <c:pt idx="0">
                  <c:v>2010_3</c:v>
                </c:pt>
              </c:strCache>
            </c:strRef>
          </c:tx>
          <c:cat>
            <c:multiLvlStrRef>
              <c:f>Sheet2!$A$78:$B$86</c:f>
              <c:multiLvlStrCache>
                <c:ptCount val="9"/>
                <c:lvl>
                  <c:pt idx="0">
                    <c:v>AS</c:v>
                  </c:pt>
                  <c:pt idx="1">
                    <c:v>AS</c:v>
                  </c:pt>
                  <c:pt idx="2">
                    <c:v>AS</c:v>
                  </c:pt>
                  <c:pt idx="3">
                    <c:v>AS</c:v>
                  </c:pt>
                  <c:pt idx="4">
                    <c:v>AS</c:v>
                  </c:pt>
                  <c:pt idx="5">
                    <c:v>AS</c:v>
                  </c:pt>
                  <c:pt idx="6">
                    <c:v>AS</c:v>
                  </c:pt>
                  <c:pt idx="7">
                    <c:v>AS</c:v>
                  </c:pt>
                  <c:pt idx="8">
                    <c:v>AS</c:v>
                  </c:pt>
                </c:lvl>
                <c:lvl>
                  <c:pt idx="0">
                    <c:v>TE</c:v>
                  </c:pt>
                  <c:pt idx="1">
                    <c:v>CIS</c:v>
                  </c:pt>
                  <c:pt idx="2">
                    <c:v>BU</c:v>
                  </c:pt>
                  <c:pt idx="3">
                    <c:v>ED</c:v>
                  </c:pt>
                  <c:pt idx="4">
                    <c:v>ND</c:v>
                  </c:pt>
                  <c:pt idx="5">
                    <c:v>MRSCI</c:v>
                  </c:pt>
                  <c:pt idx="6">
                    <c:v>HTM</c:v>
                  </c:pt>
                  <c:pt idx="7">
                    <c:v>AG</c:v>
                  </c:pt>
                  <c:pt idx="8">
                    <c:v>ECE</c:v>
                  </c:pt>
                </c:lvl>
              </c:multiLvlStrCache>
            </c:multiLvlStrRef>
          </c:cat>
          <c:val>
            <c:numRef>
              <c:f>Sheet2!$I$78:$I$86</c:f>
              <c:numCache>
                <c:formatCode>General</c:formatCode>
                <c:ptCount val="9"/>
                <c:pt idx="0">
                  <c:v>144</c:v>
                </c:pt>
                <c:pt idx="1">
                  <c:v>191</c:v>
                </c:pt>
                <c:pt idx="2">
                  <c:v>194</c:v>
                </c:pt>
                <c:pt idx="5">
                  <c:v>68</c:v>
                </c:pt>
                <c:pt idx="6">
                  <c:v>60</c:v>
                </c:pt>
                <c:pt idx="7">
                  <c:v>25</c:v>
                </c:pt>
                <c:pt idx="8">
                  <c:v>4</c:v>
                </c:pt>
              </c:numCache>
            </c:numRef>
          </c:val>
        </c:ser>
        <c:axId val="81055744"/>
        <c:axId val="81057280"/>
      </c:barChart>
      <c:catAx>
        <c:axId val="81055744"/>
        <c:scaling>
          <c:orientation val="minMax"/>
        </c:scaling>
        <c:axPos val="b"/>
        <c:tickLblPos val="nextTo"/>
        <c:crossAx val="81057280"/>
        <c:crosses val="autoZero"/>
        <c:auto val="1"/>
        <c:lblAlgn val="ctr"/>
        <c:lblOffset val="100"/>
      </c:catAx>
      <c:valAx>
        <c:axId val="81057280"/>
        <c:scaling>
          <c:orientation val="minMax"/>
        </c:scaling>
        <c:axPos val="l"/>
        <c:majorGridlines/>
        <c:numFmt formatCode="General" sourceLinked="1"/>
        <c:tickLblPos val="nextTo"/>
        <c:crossAx val="8105574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AAS</a:t>
            </a:r>
            <a:r>
              <a:rPr lang="en-US" baseline="0"/>
              <a:t> Programs</a:t>
            </a:r>
            <a:endParaRPr lang="en-US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Sheet2!$A$70:$B$70</c:f>
              <c:strCache>
                <c:ptCount val="1"/>
                <c:pt idx="0">
                  <c:v>ET AAS</c:v>
                </c:pt>
              </c:strCache>
            </c:strRef>
          </c:tx>
          <c:cat>
            <c:strRef>
              <c:f>Sheet2!$C$69:$I$69</c:f>
              <c:strCache>
                <c:ptCount val="7"/>
                <c:pt idx="0">
                  <c:v>2004_3</c:v>
                </c:pt>
                <c:pt idx="1">
                  <c:v>2005_3</c:v>
                </c:pt>
                <c:pt idx="2">
                  <c:v>2006_3</c:v>
                </c:pt>
                <c:pt idx="3">
                  <c:v>2007_3</c:v>
                </c:pt>
                <c:pt idx="4">
                  <c:v>2008_3</c:v>
                </c:pt>
                <c:pt idx="5">
                  <c:v>2009_3</c:v>
                </c:pt>
                <c:pt idx="6">
                  <c:v>2010_3</c:v>
                </c:pt>
              </c:strCache>
            </c:strRef>
          </c:cat>
          <c:val>
            <c:numRef>
              <c:f>Sheet2!$C$70:$I$70</c:f>
              <c:numCache>
                <c:formatCode>General</c:formatCode>
                <c:ptCount val="7"/>
                <c:pt idx="0">
                  <c:v>27</c:v>
                </c:pt>
                <c:pt idx="1">
                  <c:v>51</c:v>
                </c:pt>
                <c:pt idx="2">
                  <c:v>39</c:v>
                </c:pt>
                <c:pt idx="3">
                  <c:v>22</c:v>
                </c:pt>
                <c:pt idx="4">
                  <c:v>32</c:v>
                </c:pt>
                <c:pt idx="5">
                  <c:v>29</c:v>
                </c:pt>
                <c:pt idx="6">
                  <c:v>47</c:v>
                </c:pt>
              </c:numCache>
            </c:numRef>
          </c:val>
        </c:ser>
        <c:ser>
          <c:idx val="1"/>
          <c:order val="1"/>
          <c:tx>
            <c:strRef>
              <c:f>Sheet2!$A$71:$B$71</c:f>
              <c:strCache>
                <c:ptCount val="1"/>
                <c:pt idx="0">
                  <c:v>BT AAS</c:v>
                </c:pt>
              </c:strCache>
            </c:strRef>
          </c:tx>
          <c:cat>
            <c:strRef>
              <c:f>Sheet2!$C$69:$I$69</c:f>
              <c:strCache>
                <c:ptCount val="7"/>
                <c:pt idx="0">
                  <c:v>2004_3</c:v>
                </c:pt>
                <c:pt idx="1">
                  <c:v>2005_3</c:v>
                </c:pt>
                <c:pt idx="2">
                  <c:v>2006_3</c:v>
                </c:pt>
                <c:pt idx="3">
                  <c:v>2007_3</c:v>
                </c:pt>
                <c:pt idx="4">
                  <c:v>2008_3</c:v>
                </c:pt>
                <c:pt idx="5">
                  <c:v>2009_3</c:v>
                </c:pt>
                <c:pt idx="6">
                  <c:v>2010_3</c:v>
                </c:pt>
              </c:strCache>
            </c:strRef>
          </c:cat>
          <c:val>
            <c:numRef>
              <c:f>Sheet2!$C$71:$I$71</c:f>
              <c:numCache>
                <c:formatCode>General</c:formatCode>
                <c:ptCount val="7"/>
                <c:pt idx="0">
                  <c:v>42</c:v>
                </c:pt>
                <c:pt idx="1">
                  <c:v>35</c:v>
                </c:pt>
                <c:pt idx="2">
                  <c:v>29</c:v>
                </c:pt>
                <c:pt idx="3">
                  <c:v>18</c:v>
                </c:pt>
                <c:pt idx="4">
                  <c:v>26</c:v>
                </c:pt>
                <c:pt idx="5">
                  <c:v>25</c:v>
                </c:pt>
                <c:pt idx="6">
                  <c:v>27</c:v>
                </c:pt>
              </c:numCache>
            </c:numRef>
          </c:val>
        </c:ser>
        <c:ser>
          <c:idx val="2"/>
          <c:order val="2"/>
          <c:tx>
            <c:strRef>
              <c:f>Sheet2!$A$72:$B$72</c:f>
              <c:strCache>
                <c:ptCount val="1"/>
                <c:pt idx="0">
                  <c:v>TM AAS</c:v>
                </c:pt>
              </c:strCache>
            </c:strRef>
          </c:tx>
          <c:cat>
            <c:strRef>
              <c:f>Sheet2!$C$69:$I$69</c:f>
              <c:strCache>
                <c:ptCount val="7"/>
                <c:pt idx="0">
                  <c:v>2004_3</c:v>
                </c:pt>
                <c:pt idx="1">
                  <c:v>2005_3</c:v>
                </c:pt>
                <c:pt idx="2">
                  <c:v>2006_3</c:v>
                </c:pt>
                <c:pt idx="3">
                  <c:v>2007_3</c:v>
                </c:pt>
                <c:pt idx="4">
                  <c:v>2008_3</c:v>
                </c:pt>
                <c:pt idx="5">
                  <c:v>2009_3</c:v>
                </c:pt>
                <c:pt idx="6">
                  <c:v>2010_3</c:v>
                </c:pt>
              </c:strCache>
            </c:strRef>
          </c:cat>
          <c:val>
            <c:numRef>
              <c:f>Sheet2!$C$72:$I$72</c:f>
              <c:numCache>
                <c:formatCode>General</c:formatCode>
                <c:ptCount val="7"/>
                <c:pt idx="0">
                  <c:v>24</c:v>
                </c:pt>
                <c:pt idx="1">
                  <c:v>16</c:v>
                </c:pt>
                <c:pt idx="2">
                  <c:v>13</c:v>
                </c:pt>
                <c:pt idx="3">
                  <c:v>8</c:v>
                </c:pt>
                <c:pt idx="4">
                  <c:v>1</c:v>
                </c:pt>
              </c:numCache>
            </c:numRef>
          </c:val>
        </c:ser>
        <c:ser>
          <c:idx val="3"/>
          <c:order val="3"/>
          <c:tx>
            <c:strRef>
              <c:f>Sheet2!$A$73:$B$73</c:f>
              <c:strCache>
                <c:ptCount val="1"/>
                <c:pt idx="0">
                  <c:v>TT AAS</c:v>
                </c:pt>
              </c:strCache>
            </c:strRef>
          </c:tx>
          <c:cat>
            <c:strRef>
              <c:f>Sheet2!$C$69:$I$69</c:f>
              <c:strCache>
                <c:ptCount val="7"/>
                <c:pt idx="0">
                  <c:v>2004_3</c:v>
                </c:pt>
                <c:pt idx="1">
                  <c:v>2005_3</c:v>
                </c:pt>
                <c:pt idx="2">
                  <c:v>2006_3</c:v>
                </c:pt>
                <c:pt idx="3">
                  <c:v>2007_3</c:v>
                </c:pt>
                <c:pt idx="4">
                  <c:v>2008_3</c:v>
                </c:pt>
                <c:pt idx="5">
                  <c:v>2009_3</c:v>
                </c:pt>
                <c:pt idx="6">
                  <c:v>2010_3</c:v>
                </c:pt>
              </c:strCache>
            </c:strRef>
          </c:cat>
          <c:val>
            <c:numRef>
              <c:f>Sheet2!$C$73:$I$73</c:f>
              <c:numCache>
                <c:formatCode>General</c:formatCode>
                <c:ptCount val="7"/>
                <c:pt idx="0">
                  <c:v>1</c:v>
                </c:pt>
                <c:pt idx="4">
                  <c:v>8</c:v>
                </c:pt>
                <c:pt idx="5">
                  <c:v>9</c:v>
                </c:pt>
                <c:pt idx="6">
                  <c:v>30</c:v>
                </c:pt>
              </c:numCache>
            </c:numRef>
          </c:val>
        </c:ser>
        <c:axId val="81641472"/>
        <c:axId val="81643008"/>
      </c:barChart>
      <c:catAx>
        <c:axId val="81641472"/>
        <c:scaling>
          <c:orientation val="minMax"/>
        </c:scaling>
        <c:axPos val="b"/>
        <c:tickLblPos val="nextTo"/>
        <c:crossAx val="81643008"/>
        <c:crosses val="autoZero"/>
        <c:auto val="1"/>
        <c:lblAlgn val="ctr"/>
        <c:lblOffset val="100"/>
      </c:catAx>
      <c:valAx>
        <c:axId val="81643008"/>
        <c:scaling>
          <c:orientation val="minMax"/>
        </c:scaling>
        <c:axPos val="l"/>
        <c:majorGridlines/>
        <c:numFmt formatCode="General" sourceLinked="1"/>
        <c:tickLblPos val="nextTo"/>
        <c:crossAx val="8164147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0C0C64-2CF0-49B1-A3E6-A8ABE59D24BC}" type="datetimeFigureOut">
              <a:rPr lang="en-US" smtClean="0"/>
              <a:pPr/>
              <a:t>9/21/2010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3F1C6A-C02C-49F3-9D6E-80E8809EFE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296992-DF76-4260-BCEC-48DED1EE6E39}" type="datetimeFigureOut">
              <a:rPr lang="en-US" smtClean="0"/>
              <a:pPr/>
              <a:t>9/21/2010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A421E6-D3E3-49F2-984C-E3D140B6AC2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421E6-D3E3-49F2-984C-E3D140B6AC2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421E6-D3E3-49F2-984C-E3D140B6AC2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421E6-D3E3-49F2-984C-E3D140B6AC2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421E6-D3E3-49F2-984C-E3D140B6AC2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421E6-D3E3-49F2-984C-E3D140B6AC2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421E6-D3E3-49F2-984C-E3D140B6AC2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421E6-D3E3-49F2-984C-E3D140B6AC2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421E6-D3E3-49F2-984C-E3D140B6AC2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421E6-D3E3-49F2-984C-E3D140B6AC2A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421E6-D3E3-49F2-984C-E3D140B6AC2A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421E6-D3E3-49F2-984C-E3D140B6AC2A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421E6-D3E3-49F2-984C-E3D140B6AC2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421E6-D3E3-49F2-984C-E3D140B6AC2A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421E6-D3E3-49F2-984C-E3D140B6AC2A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421E6-D3E3-49F2-984C-E3D140B6AC2A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421E6-D3E3-49F2-984C-E3D140B6AC2A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421E6-D3E3-49F2-984C-E3D140B6AC2A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421E6-D3E3-49F2-984C-E3D140B6AC2A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421E6-D3E3-49F2-984C-E3D140B6AC2A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421E6-D3E3-49F2-984C-E3D140B6AC2A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421E6-D3E3-49F2-984C-E3D140B6AC2A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421E6-D3E3-49F2-984C-E3D140B6AC2A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421E6-D3E3-49F2-984C-E3D140B6AC2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421E6-D3E3-49F2-984C-E3D140B6AC2A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421E6-D3E3-49F2-984C-E3D140B6AC2A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421E6-D3E3-49F2-984C-E3D140B6AC2A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421E6-D3E3-49F2-984C-E3D140B6AC2A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421E6-D3E3-49F2-984C-E3D140B6AC2A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421E6-D3E3-49F2-984C-E3D140B6AC2A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421E6-D3E3-49F2-984C-E3D140B6AC2A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421E6-D3E3-49F2-984C-E3D140B6AC2A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421E6-D3E3-49F2-984C-E3D140B6AC2A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421E6-D3E3-49F2-984C-E3D140B6AC2A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421E6-D3E3-49F2-984C-E3D140B6AC2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421E6-D3E3-49F2-984C-E3D140B6AC2A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421E6-D3E3-49F2-984C-E3D140B6AC2A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421E6-D3E3-49F2-984C-E3D140B6AC2A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421E6-D3E3-49F2-984C-E3D140B6AC2A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421E6-D3E3-49F2-984C-E3D140B6AC2A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421E6-D3E3-49F2-984C-E3D140B6AC2A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421E6-D3E3-49F2-984C-E3D140B6AC2A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421E6-D3E3-49F2-984C-E3D140B6AC2A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421E6-D3E3-49F2-984C-E3D140B6AC2A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421E6-D3E3-49F2-984C-E3D140B6AC2A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421E6-D3E3-49F2-984C-E3D140B6AC2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421E6-D3E3-49F2-984C-E3D140B6AC2A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421E6-D3E3-49F2-984C-E3D140B6AC2A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421E6-D3E3-49F2-984C-E3D140B6AC2A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421E6-D3E3-49F2-984C-E3D140B6AC2A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421E6-D3E3-49F2-984C-E3D140B6AC2A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421E6-D3E3-49F2-984C-E3D140B6AC2A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421E6-D3E3-49F2-984C-E3D140B6AC2A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421E6-D3E3-49F2-984C-E3D140B6AC2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421E6-D3E3-49F2-984C-E3D140B6AC2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421E6-D3E3-49F2-984C-E3D140B6AC2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421E6-D3E3-49F2-984C-E3D140B6AC2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5755B2-9F62-41B5-A4D3-BFFF051C08E1}" type="datetimeFigureOut">
              <a:rPr lang="en-US" smtClean="0"/>
              <a:pPr/>
              <a:t>9/21/2010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A891A5-C4A9-4B5A-9D12-7969497278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5755B2-9F62-41B5-A4D3-BFFF051C08E1}" type="datetimeFigureOut">
              <a:rPr lang="en-US" smtClean="0"/>
              <a:pPr/>
              <a:t>9/21/2010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A891A5-C4A9-4B5A-9D12-7969497278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5755B2-9F62-41B5-A4D3-BFFF051C08E1}" type="datetimeFigureOut">
              <a:rPr lang="en-US" smtClean="0"/>
              <a:pPr/>
              <a:t>9/21/2010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A891A5-C4A9-4B5A-9D12-7969497278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5755B2-9F62-41B5-A4D3-BFFF051C08E1}" type="datetimeFigureOut">
              <a:rPr lang="en-US" smtClean="0"/>
              <a:pPr/>
              <a:t>9/21/2010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A891A5-C4A9-4B5A-9D12-7969497278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5755B2-9F62-41B5-A4D3-BFFF051C08E1}" type="datetimeFigureOut">
              <a:rPr lang="en-US" smtClean="0"/>
              <a:pPr/>
              <a:t>9/21/2010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A891A5-C4A9-4B5A-9D12-7969497278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5755B2-9F62-41B5-A4D3-BFFF051C08E1}" type="datetimeFigureOut">
              <a:rPr lang="en-US" smtClean="0"/>
              <a:pPr/>
              <a:t>9/21/2010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A891A5-C4A9-4B5A-9D12-7969497278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5755B2-9F62-41B5-A4D3-BFFF051C08E1}" type="datetimeFigureOut">
              <a:rPr lang="en-US" smtClean="0"/>
              <a:pPr/>
              <a:t>9/21/2010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A891A5-C4A9-4B5A-9D12-7969497278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5755B2-9F62-41B5-A4D3-BFFF051C08E1}" type="datetimeFigureOut">
              <a:rPr lang="en-US" smtClean="0"/>
              <a:pPr/>
              <a:t>9/21/2010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A891A5-C4A9-4B5A-9D12-7969497278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5755B2-9F62-41B5-A4D3-BFFF051C08E1}" type="datetimeFigureOut">
              <a:rPr lang="en-US" smtClean="0"/>
              <a:pPr/>
              <a:t>9/21/2010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A891A5-C4A9-4B5A-9D12-7969497278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5755B2-9F62-41B5-A4D3-BFFF051C08E1}" type="datetimeFigureOut">
              <a:rPr lang="en-US" smtClean="0"/>
              <a:pPr/>
              <a:t>9/21/2010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A891A5-C4A9-4B5A-9D12-7969497278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5755B2-9F62-41B5-A4D3-BFFF051C08E1}" type="datetimeFigureOut">
              <a:rPr lang="en-US" smtClean="0"/>
              <a:pPr/>
              <a:t>9/21/2010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A891A5-C4A9-4B5A-9D12-7969497278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C5755B2-9F62-41B5-A4D3-BFFF051C08E1}" type="datetimeFigureOut">
              <a:rPr lang="en-US" smtClean="0"/>
              <a:pPr/>
              <a:t>9/21/2010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DA891A5-C4A9-4B5A-9D12-7969497278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3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5.xm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6.xm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7.xm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9.xml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0.xml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1.xml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2.xml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3.xml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4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5.xml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46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7.xml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8.xml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9.xml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0.xml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1.xml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2.xml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Condition of the College</a:t>
            </a:r>
            <a:br>
              <a:rPr lang="en-US" dirty="0" smtClean="0"/>
            </a:br>
            <a:r>
              <a:rPr lang="en-US" dirty="0" smtClean="0"/>
              <a:t>Data Overview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College of Micronesia - FSM</a:t>
            </a:r>
          </a:p>
          <a:p>
            <a:r>
              <a:rPr lang="en-US" dirty="0" smtClean="0"/>
              <a:t>President’s Retreat</a:t>
            </a:r>
          </a:p>
          <a:p>
            <a:r>
              <a:rPr lang="en-US" dirty="0" smtClean="0"/>
              <a:t>September 22 – 24, 2010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Trends AS Degree Programs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Trends AAS Degree Programs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Trends CA Programs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Trends BA Degree Program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Enrollment Trends by Student Type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Trends Enrollment by Gender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Trends Good Academic Standing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Trends Honor List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Trends Graduates by Campus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/>
              <a:t>Trends Graduates by School Year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Trends in Enrollment &amp; Student Achievement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Fall Semesters 2004 - 2010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Trends Graduates by School Year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Trends Graduates by SY &amp; Degree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Trends </a:t>
            </a:r>
            <a:r>
              <a:rPr lang="en-US" sz="4400" dirty="0" smtClean="0"/>
              <a:t>Graduates by State of Origin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Trends </a:t>
            </a:r>
            <a:r>
              <a:rPr lang="en-US" sz="4400" smtClean="0"/>
              <a:t>Graduates by Gender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66799" y="838200"/>
          <a:ext cx="8077201" cy="4800605"/>
        </p:xfrm>
        <a:graphic>
          <a:graphicData uri="http://schemas.openxmlformats.org/drawingml/2006/table">
            <a:tbl>
              <a:tblPr/>
              <a:tblGrid>
                <a:gridCol w="428372"/>
                <a:gridCol w="352216"/>
                <a:gridCol w="392675"/>
                <a:gridCol w="392675"/>
                <a:gridCol w="495008"/>
                <a:gridCol w="421233"/>
                <a:gridCol w="475969"/>
                <a:gridCol w="421233"/>
                <a:gridCol w="495008"/>
                <a:gridCol w="437891"/>
                <a:gridCol w="466451"/>
                <a:gridCol w="421233"/>
                <a:gridCol w="466451"/>
                <a:gridCol w="421233"/>
                <a:gridCol w="466451"/>
                <a:gridCol w="456930"/>
                <a:gridCol w="533086"/>
                <a:gridCol w="533086"/>
              </a:tblGrid>
              <a:tr h="643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latin typeface="Arial"/>
                        </a:rPr>
                        <a:t>Cohort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latin typeface="Arial"/>
                        </a:rPr>
                        <a:t>Cohort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latin typeface="Arial"/>
                        </a:rPr>
                        <a:t>Head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latin typeface="Arial"/>
                        </a:rPr>
                        <a:t>% Grad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latin typeface="Arial"/>
                        </a:rPr>
                        <a:t>% Cont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latin typeface="Arial"/>
                        </a:rPr>
                        <a:t>% Grad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latin typeface="Arial"/>
                        </a:rPr>
                        <a:t>% Cont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latin typeface="Arial"/>
                        </a:rPr>
                        <a:t>% Grad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latin typeface="Arial"/>
                        </a:rPr>
                        <a:t>% Cont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latin typeface="Arial"/>
                        </a:rPr>
                        <a:t>% Grad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latin typeface="Arial"/>
                        </a:rPr>
                        <a:t>% Cont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latin typeface="Arial"/>
                        </a:rPr>
                        <a:t>% Grad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latin typeface="Arial"/>
                        </a:rPr>
                        <a:t>% Cont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latin typeface="Arial"/>
                        </a:rPr>
                        <a:t>% Grad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latin typeface="Arial"/>
                        </a:rPr>
                        <a:t>% Cont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latin typeface="Arial"/>
                        </a:rPr>
                        <a:t>% Grad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latin typeface="Arial"/>
                        </a:rPr>
                        <a:t>% Cont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latin typeface="Arial"/>
                        </a:rPr>
                        <a:t>% Grad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2648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latin typeface="Arial"/>
                        </a:rPr>
                        <a:t>Type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Arial"/>
                        </a:rPr>
                        <a:t>Year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latin typeface="Arial"/>
                        </a:rPr>
                        <a:t>Count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latin typeface="Arial"/>
                        </a:rPr>
                        <a:t>in_1_Yr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latin typeface="Arial"/>
                        </a:rPr>
                        <a:t>to_2nd_Yr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latin typeface="Arial"/>
                        </a:rPr>
                        <a:t>in_2_Yrs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latin typeface="Arial"/>
                        </a:rPr>
                        <a:t>to_3rd_Yr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latin typeface="Arial"/>
                        </a:rPr>
                        <a:t>in_3_Yrs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latin typeface="Arial"/>
                        </a:rPr>
                        <a:t>to_4th_Yr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latin typeface="Arial"/>
                        </a:rPr>
                        <a:t>in_4_Yrs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latin typeface="Arial"/>
                        </a:rPr>
                        <a:t>to_5th_Yr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latin typeface="Arial"/>
                        </a:rPr>
                        <a:t>in_5_Yrs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latin typeface="Arial"/>
                        </a:rPr>
                        <a:t>to_6th_Yr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latin typeface="Arial"/>
                        </a:rPr>
                        <a:t>in_6_Yrs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latin typeface="Arial"/>
                        </a:rPr>
                        <a:t>to_7th_Yr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latin typeface="Arial"/>
                        </a:rPr>
                        <a:t>in_7_Yrs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latin typeface="Arial"/>
                        </a:rPr>
                        <a:t>to_8th_Yr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latin typeface="Arial"/>
                        </a:rPr>
                        <a:t>in_8_Yrs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Arial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Arial"/>
                        </a:rPr>
                        <a:t>2001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627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2.0%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60.0%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10.0%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34.0%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17.0%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17.0%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20.0%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7.0%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21.0%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5.0%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22.0%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3.0%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23.0%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2.0%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0.0%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428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Arial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Arial"/>
                        </a:rPr>
                        <a:t>2002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latin typeface="Arial"/>
                        </a:rPr>
                        <a:t>690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2.0%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61.0%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10.0%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31.0%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16.0%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11.0%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18.0%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7.0%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20.0%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3.0%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20.0%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2.0%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26.0%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1.0%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428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Arial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Arial"/>
                        </a:rPr>
                        <a:t>2003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917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latin typeface="Arial"/>
                        </a:rPr>
                        <a:t>1.0%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57.0%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5.0%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28.0%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11.0%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17.0%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15.0%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9.0%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16.0%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2.0%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20.0%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2.0%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428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Arial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Arial"/>
                        </a:rPr>
                        <a:t>2004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892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latin typeface="Arial"/>
                        </a:rPr>
                        <a:t>1.0%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latin typeface="Arial"/>
                        </a:rPr>
                        <a:t>54.0%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4.0%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26.0%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9.0%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13.0%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12.0%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7.0%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18.0%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5.0%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428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Arial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Arial"/>
                        </a:rPr>
                        <a:t>2005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640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2.0%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latin typeface="Arial"/>
                        </a:rPr>
                        <a:t>54.0%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5.0%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27.0%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10.0%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17.0%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17.0%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10.0%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428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Arial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Arial"/>
                        </a:rPr>
                        <a:t>2006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887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1.0%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50.0%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latin typeface="Arial"/>
                        </a:rPr>
                        <a:t>5.0%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25.0%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9.0%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17.0%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428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Arial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Arial"/>
                        </a:rPr>
                        <a:t>2007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836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0.0%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100.0%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9.0%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latin typeface="Arial"/>
                        </a:rPr>
                        <a:t>32.0%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428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Arial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Arial"/>
                        </a:rPr>
                        <a:t>2008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850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1.0%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56.0%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0" y="152400"/>
            <a:ext cx="678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CSRDE Graduation Rate Reporting for Multiyear Tracking of Graduates	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 for Enrollment &amp; Achievement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Fall 2009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Fall 2009 Enrollment by Campus </a:t>
            </a:r>
            <a:br>
              <a:rPr lang="en-US" sz="3600" dirty="0" smtClean="0"/>
            </a:br>
            <a:r>
              <a:rPr lang="en-US" sz="3600" dirty="0" smtClean="0"/>
              <a:t>&amp; Student Type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Fall 2009 Enrollment by Campus and State of Origin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Fall 2009 National Campus Enrollment by State of Origin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Fall 2009 Percent of Students in </a:t>
            </a:r>
            <a:br>
              <a:rPr lang="en-US" sz="4000" dirty="0" smtClean="0"/>
            </a:br>
            <a:r>
              <a:rPr lang="en-US" sz="4000" dirty="0" smtClean="0"/>
              <a:t>Good Academic Standing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Enrollment by Campus Fall Semesters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Fall 2009 Credits Enrolled vs. </a:t>
            </a:r>
            <a:br>
              <a:rPr lang="en-US" dirty="0" smtClean="0"/>
            </a:br>
            <a:r>
              <a:rPr lang="en-US" dirty="0" smtClean="0"/>
              <a:t>Credits Earned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</p:nvPr>
        </p:nvGraphicFramePr>
        <p:xfrm>
          <a:off x="1435100" y="1524000"/>
          <a:ext cx="3657600" cy="466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5276850" y="1524000"/>
          <a:ext cx="3657600" cy="466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00200" y="1219200"/>
          <a:ext cx="6705599" cy="5105408"/>
        </p:xfrm>
        <a:graphic>
          <a:graphicData uri="http://schemas.openxmlformats.org/drawingml/2006/table">
            <a:tbl>
              <a:tblPr/>
              <a:tblGrid>
                <a:gridCol w="1155031"/>
                <a:gridCol w="1251285"/>
                <a:gridCol w="1299410"/>
                <a:gridCol w="1459831"/>
                <a:gridCol w="770021"/>
                <a:gridCol w="770021"/>
              </a:tblGrid>
              <a:tr h="3190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Campus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studentType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AvgCreditsENR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AVGCreditsEAR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AvgGPA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Diff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Chuuk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Chuuk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Chuuk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Kosrae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Kosrae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Kosrae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National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10.9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National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National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8.7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Pohnpei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Pohnpei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Pohnpei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Yap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Yap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Yap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66800" y="304800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Fall 2009 Average Credits Enrolled &amp; Earned + TERM GPA by Campus &amp; Student Type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447800" y="685800"/>
          <a:ext cx="6629401" cy="6172200"/>
        </p:xfrm>
        <a:graphic>
          <a:graphicData uri="http://schemas.openxmlformats.org/drawingml/2006/table">
            <a:tbl>
              <a:tblPr/>
              <a:tblGrid>
                <a:gridCol w="1141906"/>
                <a:gridCol w="1237065"/>
                <a:gridCol w="1284645"/>
                <a:gridCol w="1443243"/>
                <a:gridCol w="761271"/>
                <a:gridCol w="761271"/>
              </a:tblGrid>
              <a:tr h="4291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Campus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degree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AvgCreditsENR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AVGCreditsEAR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AvgGPA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Diff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215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Chuuk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AA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12.4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10.1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2.38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2.3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Chuuk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AS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11.2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9.8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2.62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1.4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Chuuk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11.0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9.4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2.16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1.6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Chuuk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TYC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8.0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6.5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3.84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Kosrae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AA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10.2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9.6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2.51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Kosrae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AAS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10.0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9.8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2.98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Kosrae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AS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9.8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9.3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2.49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Kosrae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9.2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7.2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1.81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2.0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Kosrae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TYC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3.0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3.0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3.15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Kosrae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UD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3.0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3.0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3.50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National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AA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11.4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10.0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2.26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1.4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National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AS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10.8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9.2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2.15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1.6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National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BA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10.4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9.9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3.14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National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7.2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7.0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2.52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National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TYC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10.1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9.7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2.75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National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UD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5.1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3.6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1.77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Pohnpei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AA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10.1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8.6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2.02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1.6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Pohnpei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AAS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11.3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10.9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2.79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Pohnpei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AS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9.7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8.9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2.49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Pohnpei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10.2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8.8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2.01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1.4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Pohnpei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UD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3.0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1.50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Yap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AA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12.3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10.1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2.42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2.2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Yap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AAS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6.0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6.0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2.50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Yap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AS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8.9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8.2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2.79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Yap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10.9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9.8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2.11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1.1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Yap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UD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9.0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0.00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9.0</a:t>
                      </a:r>
                    </a:p>
                  </a:txBody>
                  <a:tcPr marL="7526" marR="7526" marT="7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66800" y="0"/>
            <a:ext cx="632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Fall 2009 Average Credits Enrolled &amp; Earned by Campus &amp; Degree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 09/10 Graduates by Gender &amp; Campus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/>
              <a:t>SY 09/10 Graduates by State Origin &amp; Campus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 09/10 Graduates AA Degree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 09/10 Graduates AAS </a:t>
            </a:r>
            <a:r>
              <a:rPr lang="en-US" dirty="0" smtClean="0"/>
              <a:t>Degree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 09/10 Graduates AS </a:t>
            </a:r>
            <a:r>
              <a:rPr lang="en-US" dirty="0" smtClean="0"/>
              <a:t>Degree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 09/10 Graduates CA 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 09/10 Graduates </a:t>
            </a:r>
            <a:r>
              <a:rPr lang="en-US" dirty="0" smtClean="0"/>
              <a:t>TYC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Trends Enrollment by State Origin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 09/10 Graduates </a:t>
            </a:r>
            <a:r>
              <a:rPr lang="en-US" smtClean="0"/>
              <a:t>Age </a:t>
            </a:r>
            <a:r>
              <a:rPr lang="en-US" smtClean="0"/>
              <a:t>Distribution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Enrollment Current Semester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Fall 2010</a:t>
            </a: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Fall 2010 Semester Enrollment by Campus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Fall 2010 Enrollment by Student Type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3200" b="1" dirty="0" smtClean="0">
                <a:solidFill>
                  <a:prstClr val="black"/>
                </a:solidFill>
              </a:rPr>
              <a:t>Fall 2010 Enrollment Headcount &amp; FTE</a:t>
            </a:r>
            <a:endParaRPr lang="en-US" sz="3200" b="1" dirty="0">
              <a:solidFill>
                <a:prstClr val="black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Fall 2010 Enrollment by Campus &amp; State of Origin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Fall 2010 Enrollment by State of Origin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Fall 2010 Enrollment National Campus by State Origin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Fall 2010 Credits by Campus &amp; Student Type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Fall 2010 Majors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</p:nvPr>
        </p:nvGraphicFramePr>
        <p:xfrm>
          <a:off x="1435100" y="1524000"/>
          <a:ext cx="3657600" cy="466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5276850" y="1524000"/>
          <a:ext cx="3657600" cy="466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Enrollment by Degree Fall Semesters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Fall 2010 Majors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</p:nvPr>
        </p:nvGraphicFramePr>
        <p:xfrm>
          <a:off x="1435100" y="1524000"/>
          <a:ext cx="3657600" cy="466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5276850" y="1524000"/>
          <a:ext cx="3657600" cy="466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Fall 2010 CA Majors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Fall 2010 Percent of Students Full Time By Student Type &amp; Campus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Fall 2010 Age Distribution by Student Type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Fall 2010 New Students by Degree Type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Fall 2010 Development vs. College Level Student Enrollment (by classes)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Fall 2009 to Fall 2010 Retention Rates by Campus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Trends Enrollment National Campus by State of Origin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Trends Enrollment by Student Type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 Largest Programs 2004 - 10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Trends AA Degree Programs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933</TotalTime>
  <Words>1229</Words>
  <Application>Microsoft Office PowerPoint</Application>
  <PresentationFormat>On-screen Show (4:3)</PresentationFormat>
  <Paragraphs>613</Paragraphs>
  <Slides>56</Slides>
  <Notes>56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7" baseType="lpstr">
      <vt:lpstr>Solstice</vt:lpstr>
      <vt:lpstr>Condition of the College Data Overview</vt:lpstr>
      <vt:lpstr>Trends in Enrollment &amp; Student Achievement</vt:lpstr>
      <vt:lpstr>Enrollment by Campus Fall Semesters</vt:lpstr>
      <vt:lpstr>Trends Enrollment by State Origin</vt:lpstr>
      <vt:lpstr>Enrollment by Degree Fall Semesters</vt:lpstr>
      <vt:lpstr>Trends Enrollment National Campus by State of Origin</vt:lpstr>
      <vt:lpstr>Trends Enrollment by Student Type</vt:lpstr>
      <vt:lpstr>10 Largest Programs 2004 - 10</vt:lpstr>
      <vt:lpstr>Trends AA Degree Programs</vt:lpstr>
      <vt:lpstr>Trends AS Degree Programs</vt:lpstr>
      <vt:lpstr>Trends AAS Degree Programs</vt:lpstr>
      <vt:lpstr>Trends CA Programs</vt:lpstr>
      <vt:lpstr>Trends BA Degree Program</vt:lpstr>
      <vt:lpstr>Enrollment Trends by Student Type</vt:lpstr>
      <vt:lpstr>Trends Enrollment by Gender</vt:lpstr>
      <vt:lpstr>Trends Good Academic Standing</vt:lpstr>
      <vt:lpstr>Trends Honor List</vt:lpstr>
      <vt:lpstr>Trends Graduates by Campus</vt:lpstr>
      <vt:lpstr>Trends Graduates by School Year</vt:lpstr>
      <vt:lpstr>Trends Graduates by School Year</vt:lpstr>
      <vt:lpstr>Trends Graduates by SY &amp; Degree</vt:lpstr>
      <vt:lpstr>Trends Graduates by State of Origin</vt:lpstr>
      <vt:lpstr>Trends Graduates by Gender</vt:lpstr>
      <vt:lpstr>Slide 24</vt:lpstr>
      <vt:lpstr>Detail for Enrollment &amp; Achievement</vt:lpstr>
      <vt:lpstr>Fall 2009 Enrollment by Campus  &amp; Student Type</vt:lpstr>
      <vt:lpstr>Fall 2009 Enrollment by Campus and State of Origin</vt:lpstr>
      <vt:lpstr>Fall 2009 National Campus Enrollment by State of Origin</vt:lpstr>
      <vt:lpstr>Fall 2009 Percent of Students in  Good Academic Standing</vt:lpstr>
      <vt:lpstr>Fall 2009 Credits Enrolled vs.  Credits Earned</vt:lpstr>
      <vt:lpstr>Slide 31</vt:lpstr>
      <vt:lpstr>Slide 32</vt:lpstr>
      <vt:lpstr>SY 09/10 Graduates by Gender &amp; Campus</vt:lpstr>
      <vt:lpstr>SY 09/10 Graduates by State Origin &amp; Campus</vt:lpstr>
      <vt:lpstr>SY 09/10 Graduates AA Degree </vt:lpstr>
      <vt:lpstr>SY 09/10 Graduates AAS Degree</vt:lpstr>
      <vt:lpstr>SY 09/10 Graduates AS Degree</vt:lpstr>
      <vt:lpstr>SY 09/10 Graduates CA </vt:lpstr>
      <vt:lpstr>SY 09/10 Graduates TYC</vt:lpstr>
      <vt:lpstr>SY 09/10 Graduates Age Distribution</vt:lpstr>
      <vt:lpstr>Student Enrollment Current Semester</vt:lpstr>
      <vt:lpstr>Fall 2010 Semester Enrollment by Campus</vt:lpstr>
      <vt:lpstr>Fall 2010 Enrollment by Student Type</vt:lpstr>
      <vt:lpstr>Fall 2010 Enrollment Headcount &amp; FTE</vt:lpstr>
      <vt:lpstr>Fall 2010 Enrollment by Campus &amp; State of Origin</vt:lpstr>
      <vt:lpstr>Fall 2010 Enrollment by State of Origin</vt:lpstr>
      <vt:lpstr>Fall 2010 Enrollment National Campus by State Origin</vt:lpstr>
      <vt:lpstr>Fall 2010 Credits by Campus &amp; Student Type</vt:lpstr>
      <vt:lpstr>Fall 2010 Majors</vt:lpstr>
      <vt:lpstr>Fall 2010 Majors</vt:lpstr>
      <vt:lpstr>Fall 2010 CA Majors</vt:lpstr>
      <vt:lpstr>Fall 2010 Percent of Students Full Time By Student Type &amp; Campus</vt:lpstr>
      <vt:lpstr>Fall 2010 Age Distribution by Student Type</vt:lpstr>
      <vt:lpstr>Fall 2010 New Students by Degree Type</vt:lpstr>
      <vt:lpstr>Fall 2010 Development vs. College Level Student Enrollment (by classes)</vt:lpstr>
      <vt:lpstr>Fall 2009 to Fall 2010 Retention Rates by Campus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 of the College Data Overview</dc:title>
  <dc:creator>jh</dc:creator>
  <cp:lastModifiedBy>Information Technology</cp:lastModifiedBy>
  <cp:revision>102</cp:revision>
  <dcterms:created xsi:type="dcterms:W3CDTF">2010-09-18T23:16:50Z</dcterms:created>
  <dcterms:modified xsi:type="dcterms:W3CDTF">2010-09-21T05:10:07Z</dcterms:modified>
</cp:coreProperties>
</file>